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51" r:id="rId1"/>
  </p:sldMasterIdLst>
  <p:notesMasterIdLst>
    <p:notesMasterId r:id="rId22"/>
  </p:notesMasterIdLst>
  <p:sldIdLst>
    <p:sldId id="256" r:id="rId2"/>
    <p:sldId id="300" r:id="rId3"/>
    <p:sldId id="287" r:id="rId4"/>
    <p:sldId id="289" r:id="rId5"/>
    <p:sldId id="297" r:id="rId6"/>
    <p:sldId id="320" r:id="rId7"/>
    <p:sldId id="333" r:id="rId8"/>
    <p:sldId id="312" r:id="rId9"/>
    <p:sldId id="305" r:id="rId10"/>
    <p:sldId id="332" r:id="rId11"/>
    <p:sldId id="314" r:id="rId12"/>
    <p:sldId id="313" r:id="rId13"/>
    <p:sldId id="315" r:id="rId14"/>
    <p:sldId id="316" r:id="rId15"/>
    <p:sldId id="317" r:id="rId16"/>
    <p:sldId id="259" r:id="rId17"/>
    <p:sldId id="319" r:id="rId18"/>
    <p:sldId id="318" r:id="rId19"/>
    <p:sldId id="302" r:id="rId20"/>
    <p:sldId id="272" r:id="rId21"/>
  </p:sldIdLst>
  <p:sldSz cx="12190413" cy="6859588"/>
  <p:notesSz cx="6858000" cy="9144000"/>
  <p:embeddedFontLst>
    <p:embeddedFont>
      <p:font typeface="Calibri" panose="020F0502020204030204" pitchFamily="34" charset="0"/>
      <p:regular r:id="rId23"/>
      <p:bold r:id="rId24"/>
      <p:italic r:id="rId25"/>
      <p:boldItalic r:id="rId26"/>
    </p:embeddedFont>
  </p:embeddedFont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FF44D1D-B32E-4770-B8C0-3B2012F4EE5C}">
          <p14:sldIdLst>
            <p14:sldId id="256"/>
            <p14:sldId id="300"/>
          </p14:sldIdLst>
        </p14:section>
        <p14:section name="EMMA in a Nutshell" id="{1EF2D8E7-C8A4-4187-8E4D-481F5B62B973}">
          <p14:sldIdLst>
            <p14:sldId id="287"/>
            <p14:sldId id="289"/>
            <p14:sldId id="297"/>
            <p14:sldId id="320"/>
          </p14:sldIdLst>
        </p14:section>
        <p14:section name="CIP Sweden" id="{B567F5DF-3B7E-4BC2-BF89-92EDC175A9FF}">
          <p14:sldIdLst>
            <p14:sldId id="333"/>
            <p14:sldId id="312"/>
            <p14:sldId id="305"/>
            <p14:sldId id="332"/>
          </p14:sldIdLst>
        </p14:section>
        <p14:section name="BSR and International" id="{6D05F3A9-8929-4238-9C14-E6D06C9DC547}">
          <p14:sldIdLst>
            <p14:sldId id="314"/>
            <p14:sldId id="313"/>
            <p14:sldId id="315"/>
            <p14:sldId id="316"/>
            <p14:sldId id="317"/>
            <p14:sldId id="259"/>
          </p14:sldIdLst>
        </p14:section>
        <p14:section name="Conclusions and Recommendations" id="{383F1F4F-170C-427F-A8D0-341A5D385496}">
          <p14:sldIdLst>
            <p14:sldId id="319"/>
            <p14:sldId id="318"/>
            <p14:sldId id="302"/>
          </p14:sldIdLst>
        </p14:section>
        <p14:section name="Final Slide" id="{46F155F2-177B-4C4D-ADB8-4404CD6854D2}">
          <p14:sldIdLst>
            <p14:sldId id="272"/>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4E1"/>
    <a:srgbClr val="00507F"/>
    <a:srgbClr val="C00000"/>
    <a:srgbClr val="7B7B7B"/>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2" autoAdjust="0"/>
    <p:restoredTop sz="81518" autoAdjust="0"/>
  </p:normalViewPr>
  <p:slideViewPr>
    <p:cSldViewPr>
      <p:cViewPr varScale="1">
        <p:scale>
          <a:sx n="105" d="100"/>
          <a:sy n="105" d="100"/>
        </p:scale>
        <p:origin x="144" y="264"/>
      </p:cViewPr>
      <p:guideLst>
        <p:guide orient="horz" pos="2161"/>
        <p:guide pos="3840"/>
      </p:guideLst>
    </p:cSldViewPr>
  </p:slideViewPr>
  <p:notesTextViewPr>
    <p:cViewPr>
      <p:scale>
        <a:sx n="3" d="2"/>
        <a:sy n="3" d="2"/>
      </p:scale>
      <p:origin x="0" y="0"/>
    </p:cViewPr>
  </p:notesTextViewPr>
  <p:sorterViewPr>
    <p:cViewPr>
      <p:scale>
        <a:sx n="100" d="100"/>
        <a:sy n="100" d="100"/>
      </p:scale>
      <p:origin x="0" y="74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216123-3A9E-440B-94D1-BE521FCE44CB}" type="datetimeFigureOut">
              <a:rPr lang="de-DE" smtClean="0"/>
              <a:t>26.03.2019</a:t>
            </a:fld>
            <a:endParaRPr lang="de-DE"/>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D9978-FAC8-4A75-91ED-8A62DF927ED4}" type="slidenum">
              <a:rPr lang="de-DE" smtClean="0"/>
              <a:t>‹Nr.›</a:t>
            </a:fld>
            <a:endParaRPr lang="de-DE"/>
          </a:p>
        </p:txBody>
      </p:sp>
    </p:spTree>
    <p:extLst>
      <p:ext uri="{BB962C8B-B14F-4D97-AF65-F5344CB8AC3E}">
        <p14:creationId xmlns:p14="http://schemas.microsoft.com/office/powerpoint/2010/main" val="262417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a:t>
            </a:fld>
            <a:endParaRPr lang="de-DE"/>
          </a:p>
        </p:txBody>
      </p:sp>
    </p:spTree>
    <p:extLst>
      <p:ext uri="{BB962C8B-B14F-4D97-AF65-F5344CB8AC3E}">
        <p14:creationId xmlns:p14="http://schemas.microsoft.com/office/powerpoint/2010/main" val="104832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Identified</a:t>
            </a:r>
            <a:r>
              <a:rPr lang="de-DE" dirty="0"/>
              <a:t> </a:t>
            </a:r>
            <a:r>
              <a:rPr lang="de-DE" dirty="0" err="1"/>
              <a:t>challenges</a:t>
            </a:r>
            <a:r>
              <a:rPr lang="de-DE" dirty="0"/>
              <a:t>:</a:t>
            </a:r>
          </a:p>
          <a:p>
            <a:pPr marL="330830" indent="-330830">
              <a:spcAft>
                <a:spcPts val="579"/>
              </a:spcAft>
              <a:buFont typeface="Courier New" panose="02070309020205020404" pitchFamily="49" charset="0"/>
              <a:buChar char="o"/>
            </a:pPr>
            <a:r>
              <a:rPr lang="en-GB" dirty="0"/>
              <a:t>Investment and innovation backlog, ashore &amp; on board</a:t>
            </a:r>
          </a:p>
          <a:p>
            <a:pPr marL="330830" indent="-330830">
              <a:spcAft>
                <a:spcPts val="579"/>
              </a:spcAft>
              <a:buFont typeface="Courier New" panose="02070309020205020404" pitchFamily="49" charset="0"/>
              <a:buChar char="o"/>
            </a:pPr>
            <a:r>
              <a:rPr lang="en-GB" dirty="0"/>
              <a:t>Inhomogeneous national regulations and markets </a:t>
            </a:r>
          </a:p>
          <a:p>
            <a:pPr marL="330830" indent="-330830">
              <a:spcAft>
                <a:spcPts val="579"/>
              </a:spcAft>
              <a:buFont typeface="Courier New" panose="02070309020205020404" pitchFamily="49" charset="0"/>
              <a:buChar char="o"/>
            </a:pPr>
            <a:r>
              <a:rPr lang="en-GB" dirty="0"/>
              <a:t>Weather conditions can be challenging (e.g. ice)</a:t>
            </a:r>
          </a:p>
          <a:p>
            <a:pPr marL="330830" indent="-330830">
              <a:spcAft>
                <a:spcPts val="579"/>
              </a:spcAft>
              <a:buFont typeface="Courier New" panose="02070309020205020404" pitchFamily="49" charset="0"/>
              <a:buChar char="o"/>
            </a:pPr>
            <a:r>
              <a:rPr lang="en-GB" dirty="0"/>
              <a:t>Lack of attention for inland navigation and available infrastructure </a:t>
            </a:r>
          </a:p>
          <a:p>
            <a:pPr marL="330830" indent="-330830">
              <a:spcAft>
                <a:spcPts val="579"/>
              </a:spcAft>
              <a:buFont typeface="Courier New" panose="02070309020205020404" pitchFamily="49" charset="0"/>
              <a:buChar char="o"/>
            </a:pPr>
            <a:r>
              <a:rPr lang="en-GB" dirty="0"/>
              <a:t>Stronger cooperation of stakeholder needed</a:t>
            </a:r>
            <a:r>
              <a:rPr lang="en-GB" baseline="0" dirty="0"/>
              <a:t> (</a:t>
            </a:r>
            <a:r>
              <a:rPr lang="en-GB" baseline="0" dirty="0">
                <a:sym typeface="Wingdings" panose="05000000000000000000" pitchFamily="2" charset="2"/>
              </a:rPr>
              <a:t>l</a:t>
            </a:r>
            <a:r>
              <a:rPr lang="en-GB" dirty="0"/>
              <a:t>obby structures)</a:t>
            </a:r>
          </a:p>
          <a:p>
            <a:endParaRPr lang="en-GB" noProof="0" dirty="0"/>
          </a:p>
          <a:p>
            <a:r>
              <a:rPr lang="en-GB" noProof="0" dirty="0"/>
              <a:t>Smart projects needed</a:t>
            </a:r>
            <a:r>
              <a:rPr lang="en-GB" baseline="0" noProof="0" dirty="0"/>
              <a:t> to lift potentials, to bring innovation to the sector and to keep started </a:t>
            </a:r>
            <a:r>
              <a:rPr lang="en-GB" baseline="0" noProof="0" dirty="0" err="1"/>
              <a:t>procedd</a:t>
            </a:r>
            <a:r>
              <a:rPr lang="en-GB" baseline="0" noProof="0" dirty="0"/>
              <a:t> alive!</a:t>
            </a:r>
          </a:p>
          <a:p>
            <a:pPr defTabSz="882213">
              <a:defRPr/>
            </a:pPr>
            <a:endParaRPr lang="en-GB" dirty="0"/>
          </a:p>
          <a:p>
            <a:pPr defTabSz="882213">
              <a:defRPr/>
            </a:pPr>
            <a:r>
              <a:rPr lang="en-GB" dirty="0"/>
              <a:t>Inland waterways should play a more important role in the Baltic Sea Region in future!</a:t>
            </a:r>
          </a:p>
          <a:p>
            <a:endParaRPr lang="de-DE" dirty="0"/>
          </a:p>
          <a:p>
            <a:r>
              <a:rPr lang="de-DE" dirty="0"/>
              <a:t>VTS = </a:t>
            </a:r>
            <a:r>
              <a:rPr lang="de-DE" dirty="0" err="1"/>
              <a:t>Vessel</a:t>
            </a:r>
            <a:r>
              <a:rPr lang="de-DE" baseline="0" dirty="0"/>
              <a:t> Traffic Service</a:t>
            </a:r>
          </a:p>
          <a:p>
            <a:r>
              <a:rPr lang="de-DE" baseline="0" dirty="0"/>
              <a:t>RIS = River Information Service</a:t>
            </a:r>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19</a:t>
            </a:fld>
            <a:endParaRPr lang="de-DE"/>
          </a:p>
        </p:txBody>
      </p:sp>
    </p:spTree>
    <p:extLst>
      <p:ext uri="{BB962C8B-B14F-4D97-AF65-F5344CB8AC3E}">
        <p14:creationId xmlns:p14="http://schemas.microsoft.com/office/powerpoint/2010/main" val="362034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20</a:t>
            </a:fld>
            <a:endParaRPr lang="de-DE"/>
          </a:p>
        </p:txBody>
      </p:sp>
    </p:spTree>
    <p:extLst>
      <p:ext uri="{BB962C8B-B14F-4D97-AF65-F5344CB8AC3E}">
        <p14:creationId xmlns:p14="http://schemas.microsoft.com/office/powerpoint/2010/main" val="5920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latin typeface="Arial" panose="020B0604020202020204" pitchFamily="34" charset="0"/>
                <a:cs typeface="Arial" panose="020B0604020202020204" pitchFamily="34" charset="0"/>
              </a:rPr>
              <a:t>How</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achive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aims</a:t>
            </a:r>
            <a:r>
              <a:rPr lang="de-DE" dirty="0">
                <a:latin typeface="Arial" panose="020B0604020202020204" pitchFamily="34" charset="0"/>
                <a:cs typeface="Arial" panose="020B0604020202020204" pitchFamily="34" charset="0"/>
              </a:rPr>
              <a:t>?</a:t>
            </a:r>
          </a:p>
          <a:p>
            <a:endParaRPr lang="de-DE" dirty="0">
              <a:latin typeface="Arial" panose="020B0604020202020204" pitchFamily="34" charset="0"/>
              <a:cs typeface="Arial" panose="020B0604020202020204" pitchFamily="34" charset="0"/>
            </a:endParaRPr>
          </a:p>
          <a:p>
            <a:pPr marL="165415" indent="-165415">
              <a:buFontTx/>
              <a:buChar char="-"/>
            </a:pPr>
            <a:r>
              <a:rPr lang="de-DE" dirty="0">
                <a:latin typeface="Arial" panose="020B0604020202020204" pitchFamily="34" charset="0"/>
                <a:cs typeface="Arial" panose="020B0604020202020204" pitchFamily="34" charset="0"/>
              </a:rPr>
              <a:t>Pilot </a:t>
            </a:r>
            <a:r>
              <a:rPr lang="de-DE" dirty="0" err="1">
                <a:latin typeface="Arial" panose="020B0604020202020204" pitchFamily="34" charset="0"/>
                <a:cs typeface="Arial" panose="020B0604020202020204" pitchFamily="34" charset="0"/>
              </a:rPr>
              <a:t>actions</a:t>
            </a:r>
            <a:r>
              <a:rPr lang="de-DE" dirty="0">
                <a:latin typeface="Arial" panose="020B0604020202020204" pitchFamily="34" charset="0"/>
                <a:cs typeface="Arial" panose="020B0604020202020204" pitchFamily="34" charset="0"/>
              </a:rPr>
              <a:t> </a:t>
            </a:r>
          </a:p>
          <a:p>
            <a:pPr marL="606522" lvl="1" indent="-165415">
              <a:buFontTx/>
              <a:buChar char="-"/>
            </a:pP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analyse</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akquire</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data</a:t>
            </a:r>
            <a:endParaRPr lang="de-DE" baseline="0" dirty="0">
              <a:latin typeface="Arial" panose="020B0604020202020204" pitchFamily="34" charset="0"/>
              <a:cs typeface="Arial" panose="020B0604020202020204" pitchFamily="34" charset="0"/>
            </a:endParaRPr>
          </a:p>
          <a:p>
            <a:pPr marL="606522" lvl="1" indent="-165415">
              <a:buFontTx/>
              <a:buChar char="-"/>
            </a:pPr>
            <a:r>
              <a:rPr lang="de-DE" baseline="0" dirty="0" err="1">
                <a:latin typeface="Arial" panose="020B0604020202020204" pitchFamily="34" charset="0"/>
                <a:cs typeface="Arial" panose="020B0604020202020204" pitchFamily="34" charset="0"/>
              </a:rPr>
              <a:t>To</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proof</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concepts</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to</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demonstrate</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potentioals</a:t>
            </a:r>
            <a:endParaRPr lang="de-DE" baseline="0" dirty="0">
              <a:latin typeface="Arial" panose="020B0604020202020204" pitchFamily="34" charset="0"/>
              <a:cs typeface="Arial" panose="020B0604020202020204" pitchFamily="34" charset="0"/>
            </a:endParaRPr>
          </a:p>
          <a:p>
            <a:pPr marL="165415" indent="-165415">
              <a:buFontTx/>
              <a:buChar char="-"/>
            </a:pPr>
            <a:endParaRPr lang="de-DE" baseline="0" dirty="0">
              <a:latin typeface="Arial" panose="020B0604020202020204" pitchFamily="34" charset="0"/>
              <a:cs typeface="Arial" panose="020B0604020202020204" pitchFamily="34" charset="0"/>
            </a:endParaRPr>
          </a:p>
          <a:p>
            <a:pPr marL="165415" indent="-165415">
              <a:buFontTx/>
              <a:buChar char="-"/>
            </a:pPr>
            <a:r>
              <a:rPr lang="de-DE" baseline="0" dirty="0">
                <a:latin typeface="Arial" panose="020B0604020202020204" pitchFamily="34" charset="0"/>
                <a:cs typeface="Arial" panose="020B0604020202020204" pitchFamily="34" charset="0"/>
              </a:rPr>
              <a:t>Stakeholder </a:t>
            </a:r>
            <a:r>
              <a:rPr lang="de-DE" baseline="0" dirty="0" err="1">
                <a:latin typeface="Arial" panose="020B0604020202020204" pitchFamily="34" charset="0"/>
                <a:cs typeface="Arial" panose="020B0604020202020204" pitchFamily="34" charset="0"/>
              </a:rPr>
              <a:t>plattform</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which</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acts</a:t>
            </a:r>
            <a:r>
              <a:rPr lang="de-DE" baseline="0" dirty="0">
                <a:latin typeface="Arial" panose="020B0604020202020204" pitchFamily="34" charset="0"/>
                <a:cs typeface="Arial" panose="020B0604020202020204" pitchFamily="34" charset="0"/>
              </a:rPr>
              <a:t> neutral in </a:t>
            </a:r>
            <a:r>
              <a:rPr lang="de-DE" baseline="0" dirty="0" err="1">
                <a:latin typeface="Arial" panose="020B0604020202020204" pitchFamily="34" charset="0"/>
                <a:cs typeface="Arial" panose="020B0604020202020204" pitchFamily="34" charset="0"/>
              </a:rPr>
              <a:t>regar</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of</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competition</a:t>
            </a:r>
            <a:endParaRPr lang="de-DE" baseline="0" dirty="0">
              <a:latin typeface="Arial" panose="020B0604020202020204" pitchFamily="34" charset="0"/>
              <a:cs typeface="Arial" panose="020B0604020202020204" pitchFamily="34" charset="0"/>
            </a:endParaRPr>
          </a:p>
          <a:p>
            <a:pPr marL="606522" lvl="1" indent="-165415">
              <a:buFontTx/>
              <a:buChar char="-"/>
            </a:pPr>
            <a:r>
              <a:rPr lang="de-DE" baseline="0" dirty="0" err="1">
                <a:latin typeface="Arial" panose="020B0604020202020204" pitchFamily="34" charset="0"/>
                <a:cs typeface="Arial" panose="020B0604020202020204" pitchFamily="34" charset="0"/>
              </a:rPr>
              <a:t>Exhibitions</a:t>
            </a:r>
            <a:endParaRPr lang="de-DE" baseline="0" dirty="0">
              <a:latin typeface="Arial" panose="020B0604020202020204" pitchFamily="34" charset="0"/>
              <a:cs typeface="Arial" panose="020B0604020202020204" pitchFamily="34" charset="0"/>
            </a:endParaRPr>
          </a:p>
          <a:p>
            <a:pPr marL="606522" lvl="1" indent="-165415">
              <a:buFontTx/>
              <a:buChar char="-"/>
            </a:pPr>
            <a:r>
              <a:rPr lang="de-DE" baseline="0" dirty="0">
                <a:latin typeface="Arial" panose="020B0604020202020204" pitchFamily="34" charset="0"/>
                <a:cs typeface="Arial" panose="020B0604020202020204" pitchFamily="34" charset="0"/>
              </a:rPr>
              <a:t>Events</a:t>
            </a:r>
          </a:p>
          <a:p>
            <a:pPr marL="606522" lvl="1" indent="-165415">
              <a:buFontTx/>
              <a:buChar char="-"/>
            </a:pPr>
            <a:r>
              <a:rPr lang="de-DE" baseline="0" dirty="0">
                <a:latin typeface="Arial" panose="020B0604020202020204" pitchFamily="34" charset="0"/>
                <a:cs typeface="Arial" panose="020B0604020202020204" pitchFamily="34" charset="0"/>
              </a:rPr>
              <a:t>Public </a:t>
            </a:r>
            <a:r>
              <a:rPr lang="de-DE" baseline="0" dirty="0" err="1">
                <a:latin typeface="Arial" panose="020B0604020202020204" pitchFamily="34" charset="0"/>
                <a:cs typeface="Arial" panose="020B0604020202020204" pitchFamily="34" charset="0"/>
              </a:rPr>
              <a:t>information</a:t>
            </a:r>
            <a:endParaRPr lang="de-DE" baseline="0" dirty="0">
              <a:latin typeface="Arial" panose="020B0604020202020204" pitchFamily="34" charset="0"/>
              <a:cs typeface="Arial" panose="020B0604020202020204" pitchFamily="34" charset="0"/>
            </a:endParaRPr>
          </a:p>
          <a:p>
            <a:pPr marL="165415" indent="-165415">
              <a:buFontTx/>
              <a:buChar char="-"/>
            </a:pPr>
            <a:endParaRPr lang="de-DE" baseline="0" dirty="0">
              <a:latin typeface="Arial" panose="020B0604020202020204" pitchFamily="34" charset="0"/>
              <a:cs typeface="Arial" panose="020B0604020202020204" pitchFamily="34" charset="0"/>
            </a:endParaRPr>
          </a:p>
          <a:p>
            <a:pPr marL="165415" indent="-165415">
              <a:buFontTx/>
              <a:buChar char="-"/>
            </a:pPr>
            <a:r>
              <a:rPr lang="de-DE" baseline="0" dirty="0">
                <a:latin typeface="Arial" panose="020B0604020202020204" pitchFamily="34" charset="0"/>
                <a:cs typeface="Arial" panose="020B0604020202020204" pitchFamily="34" charset="0"/>
              </a:rPr>
              <a:t>Lobby </a:t>
            </a:r>
            <a:r>
              <a:rPr lang="de-DE" baseline="0" dirty="0" err="1">
                <a:latin typeface="Arial" panose="020B0604020202020204" pitchFamily="34" charset="0"/>
                <a:cs typeface="Arial" panose="020B0604020202020204" pitchFamily="34" charset="0"/>
              </a:rPr>
              <a:t>work</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lobby</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strategies</a:t>
            </a:r>
            <a:r>
              <a:rPr lang="de-DE" baseline="0" dirty="0">
                <a:latin typeface="Arial" panose="020B0604020202020204" pitchFamily="34" charset="0"/>
                <a:cs typeface="Arial" panose="020B0604020202020204" pitchFamily="34" charset="0"/>
              </a:rPr>
              <a:t> </a:t>
            </a:r>
          </a:p>
          <a:p>
            <a:pPr marL="606522" lvl="1" indent="-165415">
              <a:buFontTx/>
              <a:buChar char="-"/>
            </a:pPr>
            <a:r>
              <a:rPr lang="de-DE" baseline="0" dirty="0" err="1">
                <a:latin typeface="Arial" panose="020B0604020202020204" pitchFamily="34" charset="0"/>
                <a:cs typeface="Arial" panose="020B0604020202020204" pitchFamily="34" charset="0"/>
              </a:rPr>
              <a:t>Together</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with</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existing</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organisations</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and</a:t>
            </a:r>
            <a:r>
              <a:rPr lang="de-DE" baseline="0" dirty="0">
                <a:latin typeface="Arial" panose="020B0604020202020204" pitchFamily="34" charset="0"/>
                <a:cs typeface="Arial" panose="020B0604020202020204" pitchFamily="34" charset="0"/>
              </a:rPr>
              <a:t> </a:t>
            </a:r>
            <a:r>
              <a:rPr lang="de-DE" baseline="0" dirty="0" err="1">
                <a:latin typeface="Arial" panose="020B0604020202020204" pitchFamily="34" charset="0"/>
                <a:cs typeface="Arial" panose="020B0604020202020204" pitchFamily="34" charset="0"/>
              </a:rPr>
              <a:t>associations</a:t>
            </a:r>
            <a:endParaRPr lang="de-DE" baseline="0" dirty="0">
              <a:latin typeface="Arial" panose="020B0604020202020204" pitchFamily="34" charset="0"/>
              <a:cs typeface="Arial" panose="020B0604020202020204" pitchFamily="34" charset="0"/>
            </a:endParaRPr>
          </a:p>
          <a:p>
            <a:pPr marL="165415" indent="-165415">
              <a:buFontTx/>
              <a:buChar char="-"/>
            </a:pP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3</a:t>
            </a:fld>
            <a:endParaRPr lang="de-DE"/>
          </a:p>
        </p:txBody>
      </p:sp>
    </p:spTree>
    <p:extLst>
      <p:ext uri="{BB962C8B-B14F-4D97-AF65-F5344CB8AC3E}">
        <p14:creationId xmlns:p14="http://schemas.microsoft.com/office/powerpoint/2010/main" val="27439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213">
              <a:spcBef>
                <a:spcPts val="463"/>
              </a:spcBef>
              <a:spcAft>
                <a:spcPts val="579"/>
              </a:spcAft>
              <a:defRPr/>
            </a:pPr>
            <a:r>
              <a:rPr lang="en-GB" sz="1000" dirty="0"/>
              <a:t>Lake </a:t>
            </a:r>
            <a:r>
              <a:rPr lang="en-GB" sz="1000" dirty="0" err="1"/>
              <a:t>Malären</a:t>
            </a:r>
            <a:r>
              <a:rPr lang="en-GB" sz="1000" dirty="0"/>
              <a:t> (SE) and Saimaa canal (FI) are heavily affected by ice in winter times</a:t>
            </a:r>
          </a:p>
          <a:p>
            <a:pPr>
              <a:spcBef>
                <a:spcPts val="463"/>
              </a:spcBef>
              <a:spcAft>
                <a:spcPts val="579"/>
              </a:spcAft>
            </a:pPr>
            <a:endParaRPr lang="de-DE" sz="1000" dirty="0">
              <a:latin typeface="Arial" panose="020B0604020202020204" pitchFamily="34" charset="0"/>
              <a:cs typeface="Arial" panose="020B0604020202020204" pitchFamily="34" charset="0"/>
            </a:endParaRPr>
          </a:p>
          <a:p>
            <a:pPr defTabSz="882213">
              <a:defRPr/>
            </a:pPr>
            <a:r>
              <a:rPr lang="en-GB" dirty="0"/>
              <a:t>Same Standards and Harmonisation in Europe needed</a:t>
            </a:r>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4</a:t>
            </a:fld>
            <a:endParaRPr lang="de-DE"/>
          </a:p>
        </p:txBody>
      </p:sp>
    </p:spTree>
    <p:extLst>
      <p:ext uri="{BB962C8B-B14F-4D97-AF65-F5344CB8AC3E}">
        <p14:creationId xmlns:p14="http://schemas.microsoft.com/office/powerpoint/2010/main" val="331691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IWT stakeholders from BSR countries are well represented in national associations and organisations which themselves support European and international associations and institutions (CESNI, UNECE)</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Knowledge sharing and exchange between the stakeholders is practiced on BSR/EU level (IWT-platform)</a:t>
            </a:r>
            <a:endParaRPr lang="de-DE" dirty="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5</a:t>
            </a:fld>
            <a:endParaRPr lang="de-DE"/>
          </a:p>
        </p:txBody>
      </p:sp>
    </p:spTree>
    <p:extLst>
      <p:ext uri="{BB962C8B-B14F-4D97-AF65-F5344CB8AC3E}">
        <p14:creationId xmlns:p14="http://schemas.microsoft.com/office/powerpoint/2010/main" val="40828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1" dirty="0"/>
              <a:t>All</a:t>
            </a:r>
            <a:r>
              <a:rPr lang="de-DE" b="1" baseline="0" dirty="0"/>
              <a:t> SE </a:t>
            </a:r>
            <a:r>
              <a:rPr lang="de-DE" b="1" baseline="0" dirty="0" err="1"/>
              <a:t>bottlenecks</a:t>
            </a:r>
            <a:r>
              <a:rPr lang="de-DE" b="1" baseline="0" dirty="0"/>
              <a:t> </a:t>
            </a:r>
            <a:r>
              <a:rPr lang="de-DE" b="1" baseline="0" dirty="0" err="1"/>
              <a:t>are</a:t>
            </a:r>
            <a:r>
              <a:rPr lang="de-DE" b="1" baseline="0" dirty="0"/>
              <a:t> not </a:t>
            </a:r>
            <a:r>
              <a:rPr lang="de-DE" b="1" baseline="0" dirty="0" err="1"/>
              <a:t>part</a:t>
            </a:r>
            <a:r>
              <a:rPr lang="de-DE" b="1" baseline="0" dirty="0"/>
              <a:t> </a:t>
            </a:r>
            <a:r>
              <a:rPr lang="de-DE" b="1" baseline="0" dirty="0" err="1"/>
              <a:t>of</a:t>
            </a:r>
            <a:r>
              <a:rPr lang="de-DE" b="1" baseline="0" dirty="0"/>
              <a:t> </a:t>
            </a:r>
            <a:r>
              <a:rPr lang="de-DE" b="1" baseline="0" dirty="0" err="1"/>
              <a:t>any</a:t>
            </a:r>
            <a:r>
              <a:rPr lang="de-DE" b="1" baseline="0" dirty="0"/>
              <a:t> TEN-T Core </a:t>
            </a:r>
            <a:r>
              <a:rPr lang="de-DE" b="1" baseline="0" dirty="0" err="1"/>
              <a:t>Corridor</a:t>
            </a:r>
            <a:r>
              <a:rPr lang="de-DE" b="1" baseline="0" dirty="0"/>
              <a:t>.</a:t>
            </a:r>
          </a:p>
          <a:p>
            <a:pPr marL="0" indent="0">
              <a:buFont typeface="Arial" panose="020B0604020202020204" pitchFamily="34" charset="0"/>
              <a:buNone/>
            </a:pPr>
            <a:endParaRPr lang="de-DE" b="1" dirty="0"/>
          </a:p>
          <a:p>
            <a:pPr marL="0" indent="0">
              <a:buFont typeface="Arial" panose="020B0604020202020204" pitchFamily="34" charset="0"/>
              <a:buNone/>
            </a:pPr>
            <a:r>
              <a:rPr lang="de-DE" b="1" dirty="0"/>
              <a:t>SE-01 </a:t>
            </a:r>
            <a:r>
              <a:rPr lang="de-DE" b="1" dirty="0" err="1"/>
              <a:t>Göta</a:t>
            </a:r>
            <a:r>
              <a:rPr lang="de-DE" b="1" dirty="0"/>
              <a:t> River </a:t>
            </a:r>
            <a:r>
              <a:rPr lang="sv-SE" b="1" dirty="0"/>
              <a:t>from Göteborg (Göta River Bridge) to Vänersborg </a:t>
            </a:r>
            <a:r>
              <a:rPr lang="sv-SE" b="1" dirty="0">
                <a:sym typeface="Wingdings" panose="05000000000000000000" pitchFamily="2" charset="2"/>
              </a:rPr>
              <a:t> </a:t>
            </a:r>
            <a:r>
              <a:rPr lang="fr-FR" b="1" dirty="0" err="1">
                <a:sym typeface="Wingdings" panose="05000000000000000000" pitchFamily="2" charset="2"/>
              </a:rPr>
              <a:t>Insufficient</a:t>
            </a:r>
            <a:r>
              <a:rPr lang="fr-FR" b="1" dirty="0">
                <a:sym typeface="Wingdings" panose="05000000000000000000" pitchFamily="2" charset="2"/>
              </a:rPr>
              <a:t> River Information System applications</a:t>
            </a:r>
            <a:endParaRPr lang="de-DE" b="1" dirty="0"/>
          </a:p>
          <a:p>
            <a:pPr marL="171450" indent="-171450">
              <a:buFont typeface="Arial" panose="020B0604020202020204" pitchFamily="34" charset="0"/>
              <a:buChar char="•"/>
            </a:pPr>
            <a:r>
              <a:rPr lang="en-US" dirty="0"/>
              <a:t>Since there are conflicts between river traffic and passing train and roadways, earlier RIS-pilot (GOTRIS) showed a need for traffic synchronization between different modes of traffic. New bridge over </a:t>
            </a:r>
            <a:r>
              <a:rPr lang="en-US" dirty="0" err="1"/>
              <a:t>Göta</a:t>
            </a:r>
            <a:r>
              <a:rPr lang="en-US" dirty="0"/>
              <a:t> River in the center of </a:t>
            </a:r>
            <a:r>
              <a:rPr lang="en-US" dirty="0" err="1"/>
              <a:t>Göteborg</a:t>
            </a:r>
            <a:r>
              <a:rPr lang="en-US" dirty="0"/>
              <a:t> have legal prerequisites to be followed by some sort of traffic management system addressing issues above.</a:t>
            </a:r>
          </a:p>
          <a:p>
            <a:pPr marL="171450" indent="-171450">
              <a:buFont typeface="Arial" panose="020B0604020202020204" pitchFamily="34" charset="0"/>
              <a:buChar char="•"/>
            </a:pPr>
            <a:r>
              <a:rPr lang="en-US" dirty="0"/>
              <a:t>The GOTRIS concept was developed and piloted in 2014 showing how the identified issued could be resolved. Decision for implementing a similar system is pending the decision of reinvestments of locks. Initiative for a pre-implementation through CEF instrument is being discussed.</a:t>
            </a:r>
          </a:p>
          <a:p>
            <a:pPr marL="171450" indent="-171450">
              <a:buFont typeface="Arial" panose="020B0604020202020204" pitchFamily="34" charset="0"/>
              <a:buChar char="•"/>
            </a:pPr>
            <a:r>
              <a:rPr lang="en-US" dirty="0"/>
              <a:t>Positive effects: Better usage of the river infrastructure, less waiting time for vessels at bridges (openings), lower CO2 emissions, better energy efficiency, less waiting time for public transport</a:t>
            </a:r>
          </a:p>
          <a:p>
            <a:pPr marL="171450" indent="-171450">
              <a:buFont typeface="Arial" panose="020B0604020202020204" pitchFamily="34" charset="0"/>
              <a:buChar char="•"/>
            </a:pPr>
            <a:r>
              <a:rPr lang="en-US" dirty="0"/>
              <a:t>Task force instigated (SMA, STA, City of </a:t>
            </a:r>
            <a:r>
              <a:rPr lang="en-US" dirty="0" err="1"/>
              <a:t>Göteborg</a:t>
            </a:r>
            <a:r>
              <a:rPr lang="en-US" dirty="0"/>
              <a:t>) to address the issue. Initiative through CEF instrument to do a pre-implementation (SMA,STA)</a:t>
            </a:r>
            <a:endParaRPr lang="de-DE" dirty="0"/>
          </a:p>
          <a:p>
            <a:pPr marL="171450" indent="-171450">
              <a:buFont typeface="Arial" panose="020B0604020202020204" pitchFamily="34" charset="0"/>
              <a:buChar char="•"/>
            </a:pPr>
            <a:endParaRPr lang="de-DE" dirty="0"/>
          </a:p>
          <a:p>
            <a:pPr marL="0" indent="0">
              <a:buFont typeface="Arial" panose="020B0604020202020204" pitchFamily="34" charset="0"/>
              <a:buNone/>
            </a:pPr>
            <a:r>
              <a:rPr lang="sv-SE" b="1" dirty="0"/>
              <a:t>SE-02 New Göta Älv bridge </a:t>
            </a:r>
            <a:r>
              <a:rPr lang="sv-SE" b="1" dirty="0">
                <a:sym typeface="Wingdings" panose="05000000000000000000" pitchFamily="2" charset="2"/>
              </a:rPr>
              <a:t> </a:t>
            </a:r>
            <a:r>
              <a:rPr lang="en-US" b="1" dirty="0">
                <a:sym typeface="Wingdings" panose="05000000000000000000" pitchFamily="2" charset="2"/>
              </a:rPr>
              <a:t>Clearance height restrictions (e.g. low bridge </a:t>
            </a:r>
            <a:r>
              <a:rPr lang="en-US" b="1" dirty="0" err="1">
                <a:sym typeface="Wingdings" panose="05000000000000000000" pitchFamily="2" charset="2"/>
              </a:rPr>
              <a:t>higts</a:t>
            </a:r>
            <a:r>
              <a:rPr lang="en-US" b="1" dirty="0">
                <a:sym typeface="Wingdings" panose="05000000000000000000" pitchFamily="2" charset="2"/>
              </a:rPr>
              <a:t>)</a:t>
            </a:r>
          </a:p>
          <a:p>
            <a:pPr marL="171450" indent="-171450">
              <a:buFont typeface="Arial" panose="020B0604020202020204" pitchFamily="34" charset="0"/>
              <a:buChar char="•"/>
            </a:pPr>
            <a:r>
              <a:rPr lang="en-US" dirty="0"/>
              <a:t>New bridge in central of </a:t>
            </a:r>
            <a:r>
              <a:rPr lang="en-US" dirty="0" err="1"/>
              <a:t>Göteborg</a:t>
            </a:r>
            <a:r>
              <a:rPr lang="en-US" dirty="0"/>
              <a:t> over the river will have clearance height of 12 m, compared to existing bridge of 18m</a:t>
            </a:r>
          </a:p>
          <a:p>
            <a:pPr marL="171450" indent="-171450">
              <a:buFont typeface="Arial" panose="020B0604020202020204" pitchFamily="34" charset="0"/>
              <a:buChar char="•"/>
            </a:pPr>
            <a:r>
              <a:rPr lang="en-US" dirty="0"/>
              <a:t>Restrictions Mon-Fri, 06-09, 15-18) for vessels with height clearance over 12 m. (Compared to todays 18 m)</a:t>
            </a: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de-DE" b="1" dirty="0"/>
              <a:t>SE-03 </a:t>
            </a:r>
            <a:r>
              <a:rPr lang="de-DE" b="1" dirty="0" err="1"/>
              <a:t>Trollhättan-locks</a:t>
            </a:r>
            <a:endParaRPr lang="de-DE" b="1" dirty="0"/>
          </a:p>
          <a:p>
            <a:pPr marL="171450" indent="-171450">
              <a:buFont typeface="Arial" panose="020B0604020202020204" pitchFamily="34" charset="0"/>
              <a:buChar char="•"/>
            </a:pPr>
            <a:r>
              <a:rPr lang="en-US" dirty="0"/>
              <a:t>The locks are approaching end of economic and technical lifetime. Should</a:t>
            </a:r>
            <a:r>
              <a:rPr lang="en-US" baseline="0" dirty="0"/>
              <a:t> WIT still be possible in future six locks need to be replaced before 2030.</a:t>
            </a:r>
          </a:p>
          <a:p>
            <a:pPr marL="171450" indent="-171450">
              <a:buFont typeface="Arial" panose="020B0604020202020204" pitchFamily="34" charset="0"/>
              <a:buChar char="•"/>
            </a:pPr>
            <a:r>
              <a:rPr lang="en-US" baseline="0" dirty="0"/>
              <a:t>Costs: 	Preliminary estimated to be about Euro300 million. Ongoing study by </a:t>
            </a:r>
            <a:r>
              <a:rPr lang="en-US" baseline="0" dirty="0" err="1"/>
              <a:t>Trafikverket</a:t>
            </a:r>
            <a:r>
              <a:rPr lang="en-US" baseline="0" dirty="0"/>
              <a:t> in cooperation with SMA.</a:t>
            </a:r>
          </a:p>
          <a:p>
            <a:pPr marL="171450" indent="-171450">
              <a:buFont typeface="Arial" panose="020B0604020202020204" pitchFamily="34" charset="0"/>
              <a:buChar char="•"/>
            </a:pPr>
            <a:r>
              <a:rPr lang="en-US" baseline="0" dirty="0"/>
              <a:t>Effects:	Larger capacity, shorter time to pass, lower number of locks, higher reliability</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en-US" b="1" dirty="0"/>
              <a:t>SE-04 Inaccessible areas for IWW traffic – legal obstacles</a:t>
            </a:r>
          </a:p>
          <a:p>
            <a:pPr marL="171450" indent="-171450">
              <a:buFont typeface="Arial" panose="020B0604020202020204" pitchFamily="34" charset="0"/>
              <a:buChar char="•"/>
            </a:pPr>
            <a:r>
              <a:rPr lang="en-US" dirty="0"/>
              <a:t>The limited coverage of the area classified as IWW is a bottleneck. In Sweden only the two lakes of </a:t>
            </a:r>
            <a:r>
              <a:rPr lang="en-US" dirty="0" err="1"/>
              <a:t>Mälaren</a:t>
            </a:r>
            <a:r>
              <a:rPr lang="en-US" dirty="0"/>
              <a:t> and </a:t>
            </a:r>
            <a:r>
              <a:rPr lang="en-US" dirty="0" err="1"/>
              <a:t>Vänern</a:t>
            </a:r>
            <a:r>
              <a:rPr lang="en-US" dirty="0"/>
              <a:t>, including </a:t>
            </a:r>
            <a:r>
              <a:rPr lang="en-US" dirty="0" err="1"/>
              <a:t>Göta</a:t>
            </a:r>
            <a:r>
              <a:rPr lang="en-US" dirty="0"/>
              <a:t> river from the high bridge at the entree of </a:t>
            </a:r>
            <a:r>
              <a:rPr lang="en-US" dirty="0" err="1"/>
              <a:t>Göteborg</a:t>
            </a:r>
            <a:r>
              <a:rPr lang="en-US" dirty="0"/>
              <a:t> to Lake </a:t>
            </a:r>
            <a:r>
              <a:rPr lang="en-US" dirty="0" err="1"/>
              <a:t>Vänern</a:t>
            </a:r>
            <a:r>
              <a:rPr lang="en-US" dirty="0"/>
              <a:t>.</a:t>
            </a:r>
          </a:p>
          <a:p>
            <a:pPr marL="171450" indent="-171450">
              <a:buFont typeface="Arial" panose="020B0604020202020204" pitchFamily="34" charset="0"/>
              <a:buChar char="•"/>
            </a:pPr>
            <a:r>
              <a:rPr lang="en-US" dirty="0"/>
              <a:t>More areas outside of the mentioned needs to be classified, even if as Category 1, but to  be able to connect industries and ports that are to be found in the region outside of the mentioned lakes.</a:t>
            </a:r>
          </a:p>
          <a:p>
            <a:pPr marL="171450" indent="-171450">
              <a:buFont typeface="Arial" panose="020B0604020202020204" pitchFamily="34" charset="0"/>
              <a:buChar char="•"/>
            </a:pPr>
            <a:r>
              <a:rPr lang="en-US" dirty="0"/>
              <a:t>Effects: Extended area of operation for a future IWW fleet, leading to an extended reach and access to more cargo as well as opportunities.</a:t>
            </a:r>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7</a:t>
            </a:fld>
            <a:endParaRPr lang="de-DE"/>
          </a:p>
        </p:txBody>
      </p:sp>
    </p:spTree>
    <p:extLst>
      <p:ext uri="{BB962C8B-B14F-4D97-AF65-F5344CB8AC3E}">
        <p14:creationId xmlns:p14="http://schemas.microsoft.com/office/powerpoint/2010/main" val="241149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i="1" kern="1200" dirty="0">
                <a:solidFill>
                  <a:schemeClr val="tx1"/>
                </a:solidFill>
                <a:effectLst/>
                <a:latin typeface="+mn-lt"/>
                <a:ea typeface="+mn-ea"/>
                <a:cs typeface="+mn-cs"/>
              </a:rPr>
              <a:t>Sweden implemented the EU Directive 2006/87/EC (a set of rules and regulations dictating technical and operational requirements for ships engaged in inland waterway traffic) in December 2014 but no commercial traffic has started.</a:t>
            </a:r>
          </a:p>
          <a:p>
            <a:endParaRPr lang="en-GB" sz="1100" i="1"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The test sailing was on Avatar Logistics initiative and why they did it is because Sweden needs to “kick off” the inland navigation. </a:t>
            </a:r>
            <a:endParaRPr lang="de-DE" sz="1100" dirty="0"/>
          </a:p>
          <a:p>
            <a:endParaRPr lang="en-GB" sz="1100" baseline="0" noProof="0" dirty="0"/>
          </a:p>
          <a:p>
            <a:r>
              <a:rPr lang="en-GB" sz="1100" i="1" kern="1200" dirty="0">
                <a:solidFill>
                  <a:schemeClr val="tx1"/>
                </a:solidFill>
                <a:effectLst/>
                <a:latin typeface="+mn-lt"/>
                <a:ea typeface="+mn-ea"/>
                <a:cs typeface="+mn-cs"/>
              </a:rPr>
              <a:t>According to the plan the pilot project managed to test the full logistics chain in reality, loading in </a:t>
            </a:r>
            <a:r>
              <a:rPr lang="en-GB" sz="1100" i="1" kern="1200" dirty="0" err="1">
                <a:solidFill>
                  <a:schemeClr val="tx1"/>
                </a:solidFill>
                <a:effectLst/>
                <a:latin typeface="+mn-lt"/>
                <a:ea typeface="+mn-ea"/>
                <a:cs typeface="+mn-cs"/>
              </a:rPr>
              <a:t>Göteborg</a:t>
            </a:r>
            <a:r>
              <a:rPr lang="en-GB" sz="1100" i="1" kern="1200" dirty="0">
                <a:solidFill>
                  <a:schemeClr val="tx1"/>
                </a:solidFill>
                <a:effectLst/>
                <a:latin typeface="+mn-lt"/>
                <a:ea typeface="+mn-ea"/>
                <a:cs typeface="+mn-cs"/>
              </a:rPr>
              <a:t>, transport by barge, discharging in </a:t>
            </a:r>
            <a:r>
              <a:rPr lang="en-GB" sz="1100" i="1" kern="1200" dirty="0" err="1">
                <a:solidFill>
                  <a:schemeClr val="tx1"/>
                </a:solidFill>
                <a:effectLst/>
                <a:latin typeface="+mn-lt"/>
                <a:ea typeface="+mn-ea"/>
                <a:cs typeface="+mn-cs"/>
              </a:rPr>
              <a:t>Vänersborg</a:t>
            </a:r>
            <a:r>
              <a:rPr lang="en-GB" sz="1100" i="1" kern="1200" dirty="0">
                <a:solidFill>
                  <a:schemeClr val="tx1"/>
                </a:solidFill>
                <a:effectLst/>
                <a:latin typeface="+mn-lt"/>
                <a:ea typeface="+mn-ea"/>
                <a:cs typeface="+mn-cs"/>
              </a:rPr>
              <a:t>, reloading to truck and delivery to the customer.</a:t>
            </a:r>
            <a:endParaRPr lang="en-GB" sz="1100" baseline="0" noProof="0" dirty="0"/>
          </a:p>
          <a:p>
            <a:r>
              <a:rPr lang="en-GB" sz="1100" i="1" kern="1200" dirty="0">
                <a:solidFill>
                  <a:schemeClr val="tx1"/>
                </a:solidFill>
                <a:effectLst/>
                <a:latin typeface="+mn-lt"/>
                <a:ea typeface="+mn-ea"/>
                <a:cs typeface="+mn-cs"/>
              </a:rPr>
              <a:t>The container pilot in </a:t>
            </a:r>
            <a:r>
              <a:rPr lang="en-GB" sz="1100" i="1" kern="1200" dirty="0" err="1">
                <a:solidFill>
                  <a:schemeClr val="tx1"/>
                </a:solidFill>
                <a:effectLst/>
                <a:latin typeface="+mn-lt"/>
                <a:ea typeface="+mn-ea"/>
                <a:cs typeface="+mn-cs"/>
              </a:rPr>
              <a:t>Göta</a:t>
            </a:r>
            <a:r>
              <a:rPr lang="en-GB" sz="1100" i="1" kern="1200" dirty="0">
                <a:solidFill>
                  <a:schemeClr val="tx1"/>
                </a:solidFill>
                <a:effectLst/>
                <a:latin typeface="+mn-lt"/>
                <a:ea typeface="+mn-ea"/>
                <a:cs typeface="+mn-cs"/>
              </a:rPr>
              <a:t> </a:t>
            </a:r>
            <a:r>
              <a:rPr lang="en-GB" sz="1100" i="1" kern="1200" dirty="0" err="1">
                <a:solidFill>
                  <a:schemeClr val="tx1"/>
                </a:solidFill>
                <a:effectLst/>
                <a:latin typeface="+mn-lt"/>
                <a:ea typeface="+mn-ea"/>
                <a:cs typeface="+mn-cs"/>
              </a:rPr>
              <a:t>älv</a:t>
            </a:r>
            <a:r>
              <a:rPr lang="en-GB" sz="1100" i="1" kern="1200" dirty="0">
                <a:solidFill>
                  <a:schemeClr val="tx1"/>
                </a:solidFill>
                <a:effectLst/>
                <a:latin typeface="+mn-lt"/>
                <a:ea typeface="+mn-ea"/>
                <a:cs typeface="+mn-cs"/>
              </a:rPr>
              <a:t> was executed with vessel and barge equipment that are available in Sweden. Meaning that this not is an efficient equipment, technical &amp; financial for a permanent liner service.</a:t>
            </a:r>
          </a:p>
          <a:p>
            <a:endParaRPr lang="en-GB" sz="1100" i="1" kern="1200" dirty="0">
              <a:solidFill>
                <a:schemeClr val="tx1"/>
              </a:solidFill>
              <a:effectLst/>
              <a:latin typeface="+mn-lt"/>
              <a:ea typeface="+mn-ea"/>
              <a:cs typeface="+mn-cs"/>
            </a:endParaRPr>
          </a:p>
          <a:p>
            <a:r>
              <a:rPr lang="en-GB" sz="1100" i="1" kern="1200" dirty="0">
                <a:solidFill>
                  <a:schemeClr val="tx1"/>
                </a:solidFill>
                <a:effectLst/>
                <a:latin typeface="+mn-lt"/>
                <a:ea typeface="+mn-ea"/>
                <a:cs typeface="+mn-cs"/>
              </a:rPr>
              <a:t>The idea with the pilot is to attract the market the possibilities with inland navigation, since this is new in Sweden and to push the politicians to finalize the regulations for inland vessels/traffic.</a:t>
            </a:r>
          </a:p>
          <a:p>
            <a:endParaRPr lang="en-GB" sz="1100" noProof="0" dirty="0"/>
          </a:p>
          <a:p>
            <a:r>
              <a:rPr lang="en-GB" sz="1100" noProof="0" dirty="0"/>
              <a:t>Simultaneously</a:t>
            </a:r>
            <a:r>
              <a:rPr lang="en-GB" sz="1100" baseline="0" noProof="0" dirty="0"/>
              <a:t> AVATAR Logistics will develop a vessel type for Scandinavian weather conditions’.</a:t>
            </a:r>
          </a:p>
        </p:txBody>
      </p:sp>
      <p:sp>
        <p:nvSpPr>
          <p:cNvPr id="4" name="Foliennummernplatzhalter 3"/>
          <p:cNvSpPr>
            <a:spLocks noGrp="1"/>
          </p:cNvSpPr>
          <p:nvPr>
            <p:ph type="sldNum" sz="quarter" idx="10"/>
          </p:nvPr>
        </p:nvSpPr>
        <p:spPr/>
        <p:txBody>
          <a:bodyPr/>
          <a:lstStyle/>
          <a:p>
            <a:fld id="{CFED9978-FAC8-4A75-91ED-8A62DF927ED4}" type="slidenum">
              <a:rPr lang="de-DE" smtClean="0"/>
              <a:t>9</a:t>
            </a:fld>
            <a:endParaRPr lang="de-DE"/>
          </a:p>
        </p:txBody>
      </p:sp>
    </p:spTree>
    <p:extLst>
      <p:ext uri="{BB962C8B-B14F-4D97-AF65-F5344CB8AC3E}">
        <p14:creationId xmlns:p14="http://schemas.microsoft.com/office/powerpoint/2010/main" val="325828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10</a:t>
            </a:fld>
            <a:endParaRPr lang="de-DE"/>
          </a:p>
        </p:txBody>
      </p:sp>
    </p:spTree>
    <p:extLst>
      <p:ext uri="{BB962C8B-B14F-4D97-AF65-F5344CB8AC3E}">
        <p14:creationId xmlns:p14="http://schemas.microsoft.com/office/powerpoint/2010/main" val="186179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mn-lt"/>
                <a:ea typeface="+mn-ea"/>
                <a:cs typeface="+mn-cs"/>
              </a:rPr>
              <a:t>On European level several IWW associations represent the sector towards EU institutions like the EU Parliament, the EU Commission and the EU Council. On European level several lobby organisations exist focusing on inland navigation, namely European Barge Union (EBU), European Federation of Inland Ports (EFIP), European River-Sea-Transport Union (ERSTU), European Skippers’ Organisation (ESO), Inland Navigation Europe (INE) and the Association for inland navigation and navigable waterways in Europe (VBW).</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Analyses in the project showed the lack of members from the Baltic Sea Region (besides Germany and Poland to some extend) represented by IWW associations in Brussels. This is due to the fact of missing national branch associations. However, especially the acquisition of single private organisations from one country should not come along with the privilege representing this country officially on European levels. The danger is to represent single interests of one/some financially strong members and not the entire sector of the country. Thus, it can be stated, that the national drawback is also influencing sectors representation on the European level.</a:t>
            </a:r>
            <a:endParaRPr lang="de-D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However, it has to be clearly stated, that cooperation between the associations exist and increases. Besides others joint statements, policy-/recommendation papers and events are organised to bundle forces. Strengths of the individual associations are getting used by all, even though not in any kind of business yet.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12</a:t>
            </a:fld>
            <a:endParaRPr lang="de-DE"/>
          </a:p>
        </p:txBody>
      </p:sp>
    </p:spTree>
    <p:extLst>
      <p:ext uri="{BB962C8B-B14F-4D97-AF65-F5344CB8AC3E}">
        <p14:creationId xmlns:p14="http://schemas.microsoft.com/office/powerpoint/2010/main" val="196396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itchFamily="34" charset="0"/>
              <a:buNone/>
            </a:pPr>
            <a:r>
              <a:rPr lang="en-GB" sz="1100" b="1" dirty="0">
                <a:solidFill>
                  <a:srgbClr val="00507F"/>
                </a:solidFill>
                <a:latin typeface="Arial" panose="020B0604020202020204" pitchFamily="34" charset="0"/>
                <a:cs typeface="Arial" panose="020B0604020202020204" pitchFamily="34" charset="0"/>
              </a:rPr>
              <a:t>Technique and public section:</a:t>
            </a:r>
          </a:p>
          <a:p>
            <a:pPr marL="0" indent="0">
              <a:lnSpc>
                <a:spcPct val="150000"/>
              </a:lnSpc>
              <a:buFont typeface="Arial" pitchFamily="34" charset="0"/>
              <a:buNone/>
            </a:pPr>
            <a:endParaRPr lang="en-GB" sz="1100" dirty="0">
              <a:solidFill>
                <a:srgbClr val="00507F"/>
              </a:solidFill>
              <a:latin typeface="Arial" panose="020B0604020202020204" pitchFamily="34" charset="0"/>
              <a:cs typeface="Arial" panose="020B0604020202020204" pitchFamily="34" charset="0"/>
            </a:endParaRPr>
          </a:p>
          <a:p>
            <a:pPr marL="266673" indent="-266673">
              <a:buFont typeface="Arial" pitchFamily="34" charset="0"/>
              <a:buChar char="•"/>
            </a:pPr>
            <a:r>
              <a:rPr lang="en-US" sz="1100" dirty="0">
                <a:latin typeface="Arial" panose="020B0604020202020204" pitchFamily="34" charset="0"/>
                <a:cs typeface="Arial" panose="020B0604020202020204" pitchFamily="34" charset="0"/>
              </a:rPr>
              <a:t>Electronic Chart Display and Information System (ECDIS)</a:t>
            </a:r>
            <a:endParaRPr lang="en-GB" sz="1100" dirty="0">
              <a:latin typeface="Arial" panose="020B0604020202020204" pitchFamily="34" charset="0"/>
              <a:cs typeface="Arial" panose="020B0604020202020204" pitchFamily="34" charset="0"/>
            </a:endParaRPr>
          </a:p>
          <a:p>
            <a:pPr marL="266673" indent="-266673">
              <a:buFont typeface="Arial" pitchFamily="34" charset="0"/>
              <a:buChar char="•"/>
            </a:pPr>
            <a:r>
              <a:rPr lang="en-GB" sz="1100" dirty="0">
                <a:latin typeface="Arial" panose="020B0604020202020204" pitchFamily="34" charset="0"/>
                <a:cs typeface="Arial" panose="020B0604020202020204" pitchFamily="34" charset="0"/>
              </a:rPr>
              <a:t>Electronic navigational chart overlay (</a:t>
            </a:r>
            <a:r>
              <a:rPr lang="en-GB" sz="1100" dirty="0" err="1">
                <a:latin typeface="Arial" panose="020B0604020202020204" pitchFamily="34" charset="0"/>
                <a:cs typeface="Arial" panose="020B0604020202020204" pitchFamily="34" charset="0"/>
              </a:rPr>
              <a:t>iENC</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Position of locks, bridges, gauges, bunker stations, etc.:  European RIS Index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Publicly available contents is rather heterogeneous. </a:t>
            </a:r>
          </a:p>
          <a:p>
            <a:pPr marL="266673" indent="-266673" fontAlgn="ctr">
              <a:buFont typeface="Arial" pitchFamily="34" charset="0"/>
              <a:buChar char="•"/>
            </a:pPr>
            <a:endParaRPr lang="en-GB" sz="1100" dirty="0">
              <a:latin typeface="Arial" panose="020B0604020202020204" pitchFamily="34" charset="0"/>
              <a:cs typeface="Arial" panose="020B0604020202020204" pitchFamily="34" charset="0"/>
            </a:endParaRPr>
          </a:p>
          <a:p>
            <a:pPr marL="266673" indent="-266673" fontAlgn="ctr">
              <a:buFont typeface="Arial" pitchFamily="34" charset="0"/>
              <a:buChar char="•"/>
            </a:pPr>
            <a:r>
              <a:rPr lang="en-GB" sz="1100" dirty="0">
                <a:latin typeface="Arial" panose="020B0604020202020204" pitchFamily="34" charset="0"/>
                <a:cs typeface="Arial" panose="020B0604020202020204" pitchFamily="34" charset="0"/>
              </a:rPr>
              <a:t>Notices to Skippers (</a:t>
            </a:r>
            <a:r>
              <a:rPr lang="en-GB" sz="1100" dirty="0" err="1">
                <a:latin typeface="Arial" panose="020B0604020202020204" pitchFamily="34" charset="0"/>
                <a:cs typeface="Arial" panose="020B0604020202020204" pitchFamily="34" charset="0"/>
              </a:rPr>
              <a:t>NtS</a:t>
            </a:r>
            <a:r>
              <a:rPr lang="en-GB" sz="1100" dirty="0">
                <a:latin typeface="Arial" panose="020B0604020202020204" pitchFamily="34" charset="0"/>
                <a:cs typeface="Arial" panose="020B0604020202020204" pitchFamily="34" charset="0"/>
              </a:rPr>
              <a:t>),</a:t>
            </a:r>
            <a:r>
              <a:rPr lang="en-GB" sz="1100" baseline="0" dirty="0">
                <a:latin typeface="Arial" panose="020B0604020202020204" pitchFamily="34" charset="0"/>
                <a:cs typeface="Arial" panose="020B0604020202020204" pitchFamily="34" charset="0"/>
              </a:rPr>
              <a:t> German service integrated. </a:t>
            </a:r>
            <a:r>
              <a:rPr lang="en-GB" sz="1100" dirty="0">
                <a:latin typeface="Arial" panose="020B0604020202020204" pitchFamily="34" charset="0"/>
                <a:cs typeface="Arial" panose="020B0604020202020204" pitchFamily="34" charset="0"/>
              </a:rPr>
              <a:t>Other countries to follow. </a:t>
            </a:r>
            <a:r>
              <a:rPr lang="en-GB" sz="1100" dirty="0" err="1">
                <a:latin typeface="Arial" panose="020B0604020202020204" pitchFamily="34" charset="0"/>
                <a:cs typeface="Arial" panose="020B0604020202020204" pitchFamily="34" charset="0"/>
              </a:rPr>
              <a:t>Fallback</a:t>
            </a:r>
            <a:r>
              <a:rPr lang="en-GB" sz="1100" dirty="0">
                <a:latin typeface="Arial" panose="020B0604020202020204" pitchFamily="34" charset="0"/>
                <a:cs typeface="Arial" panose="020B0604020202020204" pitchFamily="34" charset="0"/>
              </a:rPr>
              <a:t> via proprietary subscriptions (email) possible</a:t>
            </a:r>
          </a:p>
          <a:p>
            <a:pPr marL="266673" indent="-266673" fontAlgn="ctr">
              <a:buFont typeface="Arial" pitchFamily="34" charset="0"/>
              <a:buChar char="•"/>
            </a:pPr>
            <a:r>
              <a:rPr lang="en-GB" sz="1100" dirty="0">
                <a:latin typeface="Arial" panose="020B0604020202020204" pitchFamily="34" charset="0"/>
                <a:cs typeface="Arial" panose="020B0604020202020204" pitchFamily="34" charset="0"/>
              </a:rPr>
              <a:t>Display of water levels (WRM messages based on </a:t>
            </a:r>
            <a:r>
              <a:rPr lang="en-GB" sz="1100" dirty="0" err="1">
                <a:latin typeface="Arial" panose="020B0604020202020204" pitchFamily="34" charset="0"/>
                <a:cs typeface="Arial" panose="020B0604020202020204" pitchFamily="34" charset="0"/>
              </a:rPr>
              <a:t>NtS</a:t>
            </a:r>
            <a:r>
              <a:rPr lang="en-GB" sz="1100" dirty="0">
                <a:latin typeface="Arial" panose="020B0604020202020204" pitchFamily="34" charset="0"/>
                <a:cs typeface="Arial" panose="020B0604020202020204" pitchFamily="34" charset="0"/>
              </a:rPr>
              <a:t>)</a:t>
            </a:r>
          </a:p>
          <a:p>
            <a:pPr marL="542871" lvl="1" indent="-268261" fontAlgn="ctr">
              <a:buFont typeface="Arial" pitchFamily="34" charset="0"/>
              <a:buChar char="•"/>
            </a:pPr>
            <a:r>
              <a:rPr lang="en-GB" sz="1100" dirty="0">
                <a:latin typeface="Arial" panose="020B0604020202020204" pitchFamily="34" charset="0"/>
                <a:cs typeface="Arial" panose="020B0604020202020204" pitchFamily="34" charset="0"/>
              </a:rPr>
              <a:t>Possible value added information: trends, hotspots, vertical clearance under bridges</a:t>
            </a:r>
          </a:p>
          <a:p>
            <a:pPr marL="266673" indent="-266673">
              <a:buFont typeface="Arial" pitchFamily="34" charset="0"/>
              <a:buChar char="•"/>
            </a:pPr>
            <a:endParaRPr lang="en-GB" sz="1100" dirty="0">
              <a:latin typeface="Arial" panose="020B0604020202020204" pitchFamily="34" charset="0"/>
              <a:cs typeface="Arial" panose="020B0604020202020204" pitchFamily="34" charset="0"/>
            </a:endParaRPr>
          </a:p>
          <a:p>
            <a:pPr marL="266673" indent="-266673">
              <a:buFont typeface="Arial" pitchFamily="34" charset="0"/>
              <a:buChar char="•"/>
            </a:pPr>
            <a:r>
              <a:rPr lang="en-GB" sz="1100" dirty="0">
                <a:latin typeface="Arial" panose="020B0604020202020204" pitchFamily="34" charset="0"/>
                <a:cs typeface="Arial" panose="020B0604020202020204" pitchFamily="34" charset="0"/>
              </a:rPr>
              <a:t>General traffic information based on anonymised AIS data </a:t>
            </a:r>
          </a:p>
          <a:p>
            <a:pPr marL="541284" lvl="1" indent="-266673">
              <a:buFont typeface="Arial" pitchFamily="34" charset="0"/>
              <a:buChar char="•"/>
            </a:pPr>
            <a:r>
              <a:rPr lang="en-GB" sz="1100" dirty="0">
                <a:latin typeface="Arial" panose="020B0604020202020204" pitchFamily="34" charset="0"/>
                <a:cs typeface="Arial" panose="020B0604020202020204" pitchFamily="34" charset="0"/>
              </a:rPr>
              <a:t>traffic density</a:t>
            </a:r>
          </a:p>
          <a:p>
            <a:pPr marL="541284" lvl="1" indent="-266673">
              <a:buFont typeface="Arial" pitchFamily="34" charset="0"/>
              <a:buChar char="•"/>
            </a:pPr>
            <a:r>
              <a:rPr lang="en-GB" sz="1100" dirty="0">
                <a:latin typeface="Arial" panose="020B0604020202020204" pitchFamily="34" charset="0"/>
                <a:cs typeface="Arial" panose="020B0604020202020204" pitchFamily="34" charset="0"/>
              </a:rPr>
              <a:t>lock waiting times</a:t>
            </a:r>
          </a:p>
          <a:p>
            <a:pPr marL="541284" lvl="1" indent="-266673">
              <a:buNone/>
            </a:pPr>
            <a:r>
              <a:rPr lang="en-GB" sz="1100" dirty="0">
                <a:latin typeface="Arial" panose="020B0604020202020204" pitchFamily="34" charset="0"/>
                <a:cs typeface="Arial" panose="020B0604020202020204" pitchFamily="34" charset="0"/>
              </a:rPr>
              <a:t>AIS land infrastructure is available in parts of Germany. Discussions with ministry are ongoing.</a:t>
            </a:r>
          </a:p>
          <a:p>
            <a:pPr marL="266673" indent="-266673">
              <a:buFont typeface="Arial" pitchFamily="34" charset="0"/>
              <a:buChar char="•"/>
            </a:pPr>
            <a:r>
              <a:rPr lang="en-GB" sz="1100" dirty="0">
                <a:latin typeface="Arial" panose="020B0604020202020204" pitchFamily="34" charset="0"/>
                <a:cs typeface="Arial" panose="020B0604020202020204" pitchFamily="34" charset="0"/>
              </a:rPr>
              <a:t>Inclusion of detailed ports &amp; terminal data</a:t>
            </a:r>
          </a:p>
          <a:p>
            <a:pPr marL="0" indent="0">
              <a:buFont typeface="Arial" pitchFamily="34" charset="0"/>
              <a:buNone/>
            </a:pPr>
            <a:endParaRPr lang="en-GB" sz="1100" dirty="0">
              <a:latin typeface="Arial" panose="020B0604020202020204" pitchFamily="34" charset="0"/>
              <a:cs typeface="Arial" panose="020B0604020202020204" pitchFamily="34" charset="0"/>
            </a:endParaRPr>
          </a:p>
          <a:p>
            <a:pPr marL="1587" lvl="1" indent="0">
              <a:buFont typeface="Wingdings" panose="05000000000000000000" pitchFamily="2" charset="2"/>
              <a:buNone/>
              <a:tabLst>
                <a:tab pos="355600" algn="l"/>
              </a:tabLst>
            </a:pPr>
            <a:r>
              <a:rPr lang="en-GB" b="1" dirty="0"/>
              <a:t>Map-based web application providing static and basic status information on IWW</a:t>
            </a:r>
          </a:p>
          <a:p>
            <a:pPr marL="263525" lvl="1" indent="-365125">
              <a:buFont typeface="Wingdings" pitchFamily="2" charset="2"/>
              <a:buChar char="Ø"/>
              <a:tabLst>
                <a:tab pos="720725" algn="l"/>
              </a:tabLst>
            </a:pPr>
            <a:r>
              <a:rPr lang="en-GB" sz="2000" dirty="0"/>
              <a:t>Electronic navigational chart overlay (</a:t>
            </a:r>
            <a:r>
              <a:rPr lang="en-GB" sz="2000" dirty="0" err="1"/>
              <a:t>iENC</a:t>
            </a:r>
            <a:r>
              <a:rPr lang="en-GB" sz="2000" dirty="0"/>
              <a:t>)</a:t>
            </a:r>
          </a:p>
          <a:p>
            <a:pPr marL="263525" lvl="1" indent="-365125">
              <a:buFont typeface="Wingdings" pitchFamily="2" charset="2"/>
              <a:buChar char="Ø"/>
              <a:tabLst>
                <a:tab pos="720725" algn="l"/>
              </a:tabLst>
            </a:pPr>
            <a:r>
              <a:rPr lang="en-GB" sz="2000" dirty="0"/>
              <a:t>Position of locks, bridges, gauges, bunker stations, etc.:  update of European RIS Index</a:t>
            </a:r>
          </a:p>
          <a:p>
            <a:pPr marL="263525" lvl="1" indent="-365125">
              <a:buFont typeface="Wingdings" pitchFamily="2" charset="2"/>
              <a:buChar char="Ø"/>
              <a:tabLst>
                <a:tab pos="720725" algn="l"/>
              </a:tabLst>
            </a:pPr>
            <a:r>
              <a:rPr lang="en-GB" sz="2000" dirty="0"/>
              <a:t>Notices to Skippers (</a:t>
            </a:r>
            <a:r>
              <a:rPr lang="en-GB" sz="2000" dirty="0" err="1"/>
              <a:t>NtS</a:t>
            </a:r>
            <a:r>
              <a:rPr lang="en-GB" sz="2000" dirty="0"/>
              <a:t>): Only </a:t>
            </a:r>
            <a:r>
              <a:rPr lang="en-GB" sz="2000" dirty="0" err="1"/>
              <a:t>NtS-WebService</a:t>
            </a:r>
            <a:r>
              <a:rPr lang="en-GB" sz="2000" dirty="0"/>
              <a:t> from Germany currently integrated.</a:t>
            </a:r>
          </a:p>
          <a:p>
            <a:pPr marL="263525" lvl="1" indent="-365125">
              <a:buFont typeface="Wingdings" pitchFamily="2" charset="2"/>
              <a:buChar char="Ø"/>
              <a:tabLst>
                <a:tab pos="720725" algn="l"/>
              </a:tabLst>
            </a:pPr>
            <a:r>
              <a:rPr lang="en-GB" sz="2000" dirty="0"/>
              <a:t>Real time water levels - provided by German waterway authorities (WSV)</a:t>
            </a:r>
          </a:p>
          <a:p>
            <a:pPr marL="263525" lvl="1" indent="-365125">
              <a:buFont typeface="Wingdings" pitchFamily="2" charset="2"/>
              <a:buChar char="Ø"/>
              <a:tabLst>
                <a:tab pos="720725" algn="l"/>
              </a:tabLst>
            </a:pPr>
            <a:r>
              <a:rPr lang="en-GB" sz="2000" dirty="0"/>
              <a:t>Dynamic traffic situation: traffic density (no of vessels per section) &amp; traffic flow (vessel speed per section)</a:t>
            </a:r>
          </a:p>
          <a:p>
            <a:pPr marL="263525" lvl="1" indent="-365125">
              <a:buFont typeface="Wingdings" pitchFamily="2" charset="2"/>
              <a:buChar char="Ø"/>
              <a:tabLst>
                <a:tab pos="720725" algn="l"/>
              </a:tabLst>
            </a:pPr>
            <a:r>
              <a:rPr lang="en-GB" sz="2000" dirty="0"/>
              <a:t>Lock passage statistics (lock passage time = waiting time + lockage time)</a:t>
            </a:r>
            <a:endParaRPr lang="en-GB" sz="1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CFED9978-FAC8-4A75-91ED-8A62DF927ED4}" type="slidenum">
              <a:rPr lang="de-DE" smtClean="0"/>
              <a:t>16</a:t>
            </a:fld>
            <a:endParaRPr lang="de-DE"/>
          </a:p>
        </p:txBody>
      </p:sp>
    </p:spTree>
    <p:extLst>
      <p:ext uri="{BB962C8B-B14F-4D97-AF65-F5344CB8AC3E}">
        <p14:creationId xmlns:p14="http://schemas.microsoft.com/office/powerpoint/2010/main" val="23521476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noProof="0" dirty="0"/>
              <a:t>Edit the headline</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a:t>Please insert your name</a:t>
            </a:r>
          </a:p>
          <a:p>
            <a:pPr lvl="0"/>
            <a:r>
              <a:rPr lang="en-GB" noProof="0" dirty="0"/>
              <a:t>Please insert your position</a:t>
            </a:r>
          </a:p>
          <a:p>
            <a:pPr lvl="0"/>
            <a:r>
              <a:rPr lang="en-GB" noProof="0" dirty="0"/>
              <a:t>Please insert your company</a:t>
            </a:r>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rPr>
              <a:t>Copyright: S. Werner</a:t>
            </a:r>
          </a:p>
        </p:txBody>
      </p:sp>
      <p:sp>
        <p:nvSpPr>
          <p:cNvPr id="3" name="Inhaltsplatzhalter 2" descr="Please enter Venue, Date" title="Please enter Venue, Date"/>
          <p:cNvSpPr>
            <a:spLocks noGrp="1"/>
          </p:cNvSpPr>
          <p:nvPr>
            <p:ph sz="quarter" idx="12" hasCustomPrompt="1"/>
          </p:nvPr>
        </p:nvSpPr>
        <p:spPr>
          <a:xfrm>
            <a:off x="3214886" y="6238875"/>
            <a:ext cx="5760639"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a:t>Please enter venue, data.</a:t>
            </a:r>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428664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Text Column + 1 Place hold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74638"/>
            <a:ext cx="10242579" cy="735863"/>
          </a:xfrm>
          <a:prstGeom prst="rect">
            <a:avLst/>
          </a:prstGeom>
          <a:solidFill>
            <a:sysClr val="window" lastClr="FFFFFF"/>
          </a:solidFill>
        </p:spPr>
      </p:pic>
      <p:sp>
        <p:nvSpPr>
          <p:cNvPr id="2" name="Titel 1"/>
          <p:cNvSpPr>
            <a:spLocks noGrp="1"/>
          </p:cNvSpPr>
          <p:nvPr>
            <p:ph type="title" hasCustomPrompt="1"/>
          </p:nvPr>
        </p:nvSpPr>
        <p:spPr>
          <a:xfrm>
            <a:off x="334566" y="274638"/>
            <a:ext cx="8640959" cy="634876"/>
          </a:xfrm>
          <a:prstGeom prst="rect">
            <a:avLst/>
          </a:prstGeom>
        </p:spPr>
        <p:txBody>
          <a:bodyPr>
            <a:normAutofit/>
          </a:bodyPr>
          <a:lstStyle>
            <a:lvl1pPr>
              <a:defRPr sz="2400"/>
            </a:lvl1pPr>
          </a:lstStyle>
          <a:p>
            <a:r>
              <a:rPr lang="en-GB" noProof="0" dirty="0"/>
              <a:t>Edit the headline</a:t>
            </a:r>
          </a:p>
        </p:txBody>
      </p:sp>
      <p:sp>
        <p:nvSpPr>
          <p:cNvPr id="11" name="Textplatzhalter 10"/>
          <p:cNvSpPr>
            <a:spLocks noGrp="1"/>
          </p:cNvSpPr>
          <p:nvPr>
            <p:ph type="body" sz="quarter" idx="10" hasCustomPrompt="1"/>
          </p:nvPr>
        </p:nvSpPr>
        <p:spPr>
          <a:xfrm>
            <a:off x="349199" y="964800"/>
            <a:ext cx="8626326"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a:t>Sub-Headline</a:t>
            </a:r>
          </a:p>
        </p:txBody>
      </p:sp>
      <p:sp>
        <p:nvSpPr>
          <p:cNvPr id="13" name="Textplatzhalter 12"/>
          <p:cNvSpPr>
            <a:spLocks noGrp="1"/>
          </p:cNvSpPr>
          <p:nvPr>
            <p:ph type="body" sz="quarter" idx="11" hasCustomPrompt="1"/>
          </p:nvPr>
        </p:nvSpPr>
        <p:spPr>
          <a:xfrm>
            <a:off x="349200" y="1562400"/>
            <a:ext cx="6826126"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Bildplatzhalter 3"/>
          <p:cNvSpPr>
            <a:spLocks noGrp="1"/>
          </p:cNvSpPr>
          <p:nvPr>
            <p:ph type="pic" sz="quarter" idx="12" hasCustomPrompt="1"/>
          </p:nvPr>
        </p:nvSpPr>
        <p:spPr>
          <a:xfrm>
            <a:off x="7535366" y="1562100"/>
            <a:ext cx="4320480" cy="4572000"/>
          </a:xfrm>
          <a:prstGeom prst="rect">
            <a:avLst/>
          </a:prstGeom>
        </p:spPr>
        <p:txBody>
          <a:bodyPr>
            <a:normAutofit/>
          </a:bodyPr>
          <a:lstStyle>
            <a:lvl1pPr>
              <a:defRPr sz="1800" i="0" baseline="0">
                <a:solidFill>
                  <a:srgbClr val="00507F"/>
                </a:solidFill>
                <a:latin typeface="Arial" panose="020B0604020202020204" pitchFamily="34" charset="0"/>
                <a:cs typeface="Arial" panose="020B0604020202020204" pitchFamily="34" charset="0"/>
              </a:defRPr>
            </a:lvl1pPr>
          </a:lstStyle>
          <a:p>
            <a:r>
              <a:rPr lang="en-GB" noProof="0" dirty="0"/>
              <a:t>Place holder for images, figures etc.</a:t>
            </a:r>
          </a:p>
        </p:txBody>
      </p:sp>
    </p:spTree>
    <p:extLst>
      <p:ext uri="{BB962C8B-B14F-4D97-AF65-F5344CB8AC3E}">
        <p14:creationId xmlns:p14="http://schemas.microsoft.com/office/powerpoint/2010/main" val="49820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1 Seite">
    <p:spTree>
      <p:nvGrpSpPr>
        <p:cNvPr id="1" name=""/>
        <p:cNvGrpSpPr/>
        <p:nvPr/>
      </p:nvGrpSpPr>
      <p:grpSpPr>
        <a:xfrm>
          <a:off x="0" y="0"/>
          <a:ext cx="0" cy="0"/>
          <a:chOff x="0" y="0"/>
          <a:chExt cx="0" cy="0"/>
        </a:xfrm>
      </p:grpSpPr>
      <p:sp>
        <p:nvSpPr>
          <p:cNvPr id="2" name="Titel 1"/>
          <p:cNvSpPr>
            <a:spLocks noGrp="1"/>
          </p:cNvSpPr>
          <p:nvPr>
            <p:ph type="title"/>
          </p:nvPr>
        </p:nvSpPr>
        <p:spPr>
          <a:xfrm>
            <a:off x="349276" y="313223"/>
            <a:ext cx="8557627" cy="538745"/>
          </a:xfrm>
          <a:prstGeom prst="rect">
            <a:avLst/>
          </a:prstGeom>
        </p:spPr>
        <p:txBody>
          <a:bodyPr/>
          <a:lstStyle/>
          <a:p>
            <a:r>
              <a:rPr lang="en-US" noProof="0" dirty="0" err="1"/>
              <a:t>Mastertitelformat</a:t>
            </a:r>
            <a:r>
              <a:rPr lang="en-US" noProof="0" dirty="0"/>
              <a:t> </a:t>
            </a:r>
            <a:r>
              <a:rPr lang="en-US" noProof="0" dirty="0" err="1"/>
              <a:t>bearbeiten</a:t>
            </a:r>
            <a:endParaRPr lang="en-US" noProof="0" dirty="0"/>
          </a:p>
        </p:txBody>
      </p:sp>
      <p:sp>
        <p:nvSpPr>
          <p:cNvPr id="3" name="Inhaltsplatzhalter 2"/>
          <p:cNvSpPr>
            <a:spLocks noGrp="1"/>
          </p:cNvSpPr>
          <p:nvPr>
            <p:ph idx="1"/>
          </p:nvPr>
        </p:nvSpPr>
        <p:spPr>
          <a:xfrm>
            <a:off x="349275" y="1562033"/>
            <a:ext cx="11486280" cy="4573059"/>
          </a:xfrm>
          <a:prstGeom prst="rect">
            <a:avLst/>
          </a:prstGeom>
        </p:spPr>
        <p:txBody>
          <a:bodyPr/>
          <a:lstStyle>
            <a:lvl1pPr>
              <a:lnSpc>
                <a:spcPct val="150000"/>
              </a:lnSpc>
              <a:defRPr b="0"/>
            </a:lvl1pPr>
            <a:lvl2pPr>
              <a:lnSpc>
                <a:spcPct val="150000"/>
              </a:lnSpc>
              <a:defRPr/>
            </a:lvl2pPr>
            <a:lvl3pPr>
              <a:lnSpc>
                <a:spcPct val="150000"/>
              </a:lnSpc>
              <a:defRPr/>
            </a:lvl3pPr>
            <a:lvl4pPr>
              <a:lnSpc>
                <a:spcPct val="150000"/>
              </a:lnSpc>
              <a:defRPr/>
            </a:lvl4pPr>
            <a:lvl5pPr>
              <a:lnSpc>
                <a:spcPct val="150000"/>
              </a:lnSpc>
              <a:defRPr sz="1800">
                <a:solidFill>
                  <a:srgbClr val="00507F"/>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9" name="Textplatzhalter 7"/>
          <p:cNvSpPr>
            <a:spLocks noGrp="1"/>
          </p:cNvSpPr>
          <p:nvPr>
            <p:ph type="body" sz="quarter" idx="10" hasCustomPrompt="1"/>
          </p:nvPr>
        </p:nvSpPr>
        <p:spPr>
          <a:xfrm>
            <a:off x="349205" y="964727"/>
            <a:ext cx="7447865" cy="438948"/>
          </a:xfrm>
          <a:prstGeom prst="rect">
            <a:avLst/>
          </a:prstGeom>
        </p:spPr>
        <p:txBody>
          <a:bodyPr anchor="ctr"/>
          <a:lstStyle>
            <a:lvl1pPr>
              <a:defRPr i="1"/>
            </a:lvl1pPr>
          </a:lstStyle>
          <a:p>
            <a:pPr lvl="0"/>
            <a:r>
              <a:rPr lang="de-DE" dirty="0"/>
              <a:t>Sub-Headline</a:t>
            </a:r>
          </a:p>
        </p:txBody>
      </p:sp>
      <p:sp>
        <p:nvSpPr>
          <p:cNvPr id="4" name="Foliennummernplatzhalter 3"/>
          <p:cNvSpPr>
            <a:spLocks noGrp="1"/>
          </p:cNvSpPr>
          <p:nvPr>
            <p:ph type="sldNum" sz="quarter" idx="11"/>
          </p:nvPr>
        </p:nvSpPr>
        <p:spPr>
          <a:xfrm>
            <a:off x="11404023" y="6337326"/>
            <a:ext cx="536051" cy="365210"/>
          </a:xfrm>
          <a:prstGeom prst="rect">
            <a:avLst/>
          </a:prstGeom>
        </p:spPr>
        <p:txBody>
          <a:bodyPr/>
          <a:lstStyle/>
          <a:p>
            <a:fld id="{71A9DFA6-AD67-4B6A-A890-1E1267FFEBA8}" type="slidenum">
              <a:rPr lang="de-DE" smtClean="0"/>
              <a:pPr/>
              <a:t>‹Nr.›</a:t>
            </a:fld>
            <a:endParaRPr lang="de-DE" dirty="0"/>
          </a:p>
        </p:txBody>
      </p:sp>
    </p:spTree>
    <p:extLst>
      <p:ext uri="{BB962C8B-B14F-4D97-AF65-F5344CB8AC3E}">
        <p14:creationId xmlns:p14="http://schemas.microsoft.com/office/powerpoint/2010/main" val="12421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5" name="Textplatzhalter 3"/>
          <p:cNvSpPr>
            <a:spLocks noGrp="1"/>
          </p:cNvSpPr>
          <p:nvPr>
            <p:ph type="body" sz="quarter" idx="11" hasCustomPrompt="1"/>
          </p:nvPr>
        </p:nvSpPr>
        <p:spPr>
          <a:xfrm>
            <a:off x="349201" y="1683473"/>
            <a:ext cx="7186166"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1st Agenda Item </a:t>
            </a:r>
          </a:p>
        </p:txBody>
      </p:sp>
      <p:cxnSp>
        <p:nvCxnSpPr>
          <p:cNvPr id="6" name="Gerader Verbinder 6"/>
          <p:cNvCxnSpPr/>
          <p:nvPr userDrawn="1"/>
        </p:nvCxnSpPr>
        <p:spPr>
          <a:xfrm>
            <a:off x="360867" y="2277666"/>
            <a:ext cx="7174500"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Gerader Verbinder 6"/>
          <p:cNvCxnSpPr/>
          <p:nvPr userDrawn="1"/>
        </p:nvCxnSpPr>
        <p:spPr>
          <a:xfrm>
            <a:off x="371717" y="3069754"/>
            <a:ext cx="7172802"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platzhalter 3"/>
          <p:cNvSpPr>
            <a:spLocks noGrp="1"/>
          </p:cNvSpPr>
          <p:nvPr>
            <p:ph type="body" sz="quarter" idx="12" hasCustomPrompt="1"/>
          </p:nvPr>
        </p:nvSpPr>
        <p:spPr>
          <a:xfrm>
            <a:off x="360868" y="2478468"/>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2nd Agenda Item </a:t>
            </a:r>
          </a:p>
        </p:txBody>
      </p:sp>
      <p:cxnSp>
        <p:nvCxnSpPr>
          <p:cNvPr id="9" name="Gerader Verbinder 8"/>
          <p:cNvCxnSpPr/>
          <p:nvPr userDrawn="1"/>
        </p:nvCxnSpPr>
        <p:spPr>
          <a:xfrm>
            <a:off x="371717" y="3848523"/>
            <a:ext cx="7163650" cy="13319"/>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Textplatzhalter 3"/>
          <p:cNvSpPr>
            <a:spLocks noGrp="1"/>
          </p:cNvSpPr>
          <p:nvPr>
            <p:ph type="body" sz="quarter" idx="13" hasCustomPrompt="1"/>
          </p:nvPr>
        </p:nvSpPr>
        <p:spPr>
          <a:xfrm>
            <a:off x="360868" y="3257237"/>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3rd Agenda Item </a:t>
            </a:r>
          </a:p>
        </p:txBody>
      </p:sp>
      <p:cxnSp>
        <p:nvCxnSpPr>
          <p:cNvPr id="11" name="Gerader Verbinder 10"/>
          <p:cNvCxnSpPr/>
          <p:nvPr userDrawn="1"/>
        </p:nvCxnSpPr>
        <p:spPr>
          <a:xfrm>
            <a:off x="380868" y="4645364"/>
            <a:ext cx="7154499" cy="8566"/>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platzhalter 3"/>
          <p:cNvSpPr>
            <a:spLocks noGrp="1"/>
          </p:cNvSpPr>
          <p:nvPr>
            <p:ph type="body" sz="quarter" idx="14" hasCustomPrompt="1"/>
          </p:nvPr>
        </p:nvSpPr>
        <p:spPr>
          <a:xfrm>
            <a:off x="370019" y="4054078"/>
            <a:ext cx="7174500" cy="519696"/>
          </a:xfrm>
          <a:prstGeom prst="rect">
            <a:avLst/>
          </a:prstGeom>
        </p:spPr>
        <p:txBody>
          <a:bodyPr/>
          <a:lstStyle>
            <a:lvl1pPr>
              <a:defRPr sz="2000" baseline="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a:t>Enter 4th Agenda Item </a:t>
            </a:r>
          </a:p>
        </p:txBody>
      </p:sp>
      <p:pic>
        <p:nvPicPr>
          <p:cNvPr id="14" name="Grafik 5"/>
          <p:cNvPicPr>
            <a:picLocks noChangeAspect="1"/>
          </p:cNvPicPr>
          <p:nvPr userDrawn="1"/>
        </p:nvPicPr>
        <p:blipFill rotWithShape="1">
          <a:blip r:embed="rId4" cstate="screen">
            <a:extLst>
              <a:ext uri="{28A0092B-C50C-407E-A947-70E740481C1C}">
                <a14:useLocalDpi xmlns:a14="http://schemas.microsoft.com/office/drawing/2010/main"/>
              </a:ext>
            </a:extLst>
          </a:blip>
          <a:srcRect t="-1143" b="-1"/>
          <a:stretch/>
        </p:blipFill>
        <p:spPr>
          <a:xfrm>
            <a:off x="7875406" y="1683473"/>
            <a:ext cx="3980440" cy="4410617"/>
          </a:xfrm>
          <a:prstGeom prst="rect">
            <a:avLst/>
          </a:prstGeom>
        </p:spPr>
      </p:pic>
      <p:sp>
        <p:nvSpPr>
          <p:cNvPr id="25" name="Titel 1"/>
          <p:cNvSpPr>
            <a:spLocks noGrp="1"/>
          </p:cNvSpPr>
          <p:nvPr>
            <p:ph type="title" hasCustomPrompt="1"/>
          </p:nvPr>
        </p:nvSpPr>
        <p:spPr>
          <a:xfrm>
            <a:off x="334566" y="286704"/>
            <a:ext cx="8640959" cy="622810"/>
          </a:xfrm>
          <a:prstGeom prst="rect">
            <a:avLst/>
          </a:prstGeom>
        </p:spPr>
        <p:txBody>
          <a:bodyPr>
            <a:normAutofit/>
          </a:bodyPr>
          <a:lstStyle>
            <a:lvl1pPr>
              <a:defRPr sz="2200"/>
            </a:lvl1pPr>
          </a:lstStyle>
          <a:p>
            <a:r>
              <a:rPr lang="en-GB" noProof="0" dirty="0"/>
              <a:t>Edit the headline</a:t>
            </a:r>
            <a:endParaRPr lang="de-DE" dirty="0"/>
          </a:p>
        </p:txBody>
      </p:sp>
    </p:spTree>
    <p:extLst>
      <p:ext uri="{BB962C8B-B14F-4D97-AF65-F5344CB8AC3E}">
        <p14:creationId xmlns:p14="http://schemas.microsoft.com/office/powerpoint/2010/main" val="19096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1 Pag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6" y="286704"/>
            <a:ext cx="8640959" cy="622810"/>
          </a:xfrm>
          <a:prstGeom prst="rect">
            <a:avLst/>
          </a:prstGeom>
        </p:spPr>
        <p:txBody>
          <a:bodyPr>
            <a:normAutofit/>
          </a:bodyPr>
          <a:lstStyle>
            <a:lvl1pPr>
              <a:defRPr sz="2200"/>
            </a:lvl1pPr>
          </a:lstStyle>
          <a:p>
            <a:r>
              <a:rPr lang="en-GB" noProof="0" dirty="0"/>
              <a:t>Edit the headline</a:t>
            </a:r>
            <a:endParaRPr lang="de-DE" dirty="0"/>
          </a:p>
        </p:txBody>
      </p:sp>
      <p:sp>
        <p:nvSpPr>
          <p:cNvPr id="10" name="Textplatzhalter 9"/>
          <p:cNvSpPr>
            <a:spLocks noGrp="1"/>
          </p:cNvSpPr>
          <p:nvPr>
            <p:ph type="body" sz="quarter" idx="10" hasCustomPrompt="1"/>
          </p:nvPr>
        </p:nvSpPr>
        <p:spPr>
          <a:xfrm>
            <a:off x="349199" y="964800"/>
            <a:ext cx="8626326"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a:t>Sub-Headline</a:t>
            </a:r>
          </a:p>
          <a:p>
            <a:pPr lvl="0"/>
            <a:endParaRPr lang="de-DE" dirty="0"/>
          </a:p>
        </p:txBody>
      </p:sp>
      <p:sp>
        <p:nvSpPr>
          <p:cNvPr id="4" name="Textplatzhalter 3"/>
          <p:cNvSpPr>
            <a:spLocks noGrp="1"/>
          </p:cNvSpPr>
          <p:nvPr>
            <p:ph type="body" sz="quarter" idx="11" hasCustomPrompt="1"/>
          </p:nvPr>
        </p:nvSpPr>
        <p:spPr>
          <a:xfrm>
            <a:off x="349200" y="1562400"/>
            <a:ext cx="114876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baseline="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600">
                <a:solidFill>
                  <a:srgbClr val="00507F"/>
                </a:solidFill>
                <a:latin typeface="Arial" panose="020B0604020202020204" pitchFamily="34" charset="0"/>
                <a:cs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22881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ext Column + Place hold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74638"/>
            <a:ext cx="10242579" cy="735863"/>
          </a:xfrm>
          <a:prstGeom prst="rect">
            <a:avLst/>
          </a:prstGeom>
          <a:solidFill>
            <a:sysClr val="window" lastClr="FFFFFF"/>
          </a:solidFill>
        </p:spPr>
      </p:pic>
      <p:sp>
        <p:nvSpPr>
          <p:cNvPr id="2" name="Titel 1"/>
          <p:cNvSpPr>
            <a:spLocks noGrp="1"/>
          </p:cNvSpPr>
          <p:nvPr>
            <p:ph type="title" hasCustomPrompt="1"/>
          </p:nvPr>
        </p:nvSpPr>
        <p:spPr>
          <a:xfrm>
            <a:off x="334566" y="274638"/>
            <a:ext cx="8640959" cy="634876"/>
          </a:xfrm>
          <a:prstGeom prst="rect">
            <a:avLst/>
          </a:prstGeom>
        </p:spPr>
        <p:txBody>
          <a:bodyPr>
            <a:normAutofit/>
          </a:bodyPr>
          <a:lstStyle>
            <a:lvl1pPr>
              <a:defRPr sz="2200"/>
            </a:lvl1pPr>
          </a:lstStyle>
          <a:p>
            <a:r>
              <a:rPr lang="en-GB" noProof="0" dirty="0"/>
              <a:t>Edit the headline</a:t>
            </a:r>
            <a:endParaRPr lang="de-DE" dirty="0"/>
          </a:p>
        </p:txBody>
      </p:sp>
      <p:sp>
        <p:nvSpPr>
          <p:cNvPr id="11" name="Textplatzhalter 10"/>
          <p:cNvSpPr>
            <a:spLocks noGrp="1"/>
          </p:cNvSpPr>
          <p:nvPr>
            <p:ph type="body" sz="quarter" idx="10" hasCustomPrompt="1"/>
          </p:nvPr>
        </p:nvSpPr>
        <p:spPr>
          <a:xfrm>
            <a:off x="349199" y="964800"/>
            <a:ext cx="8626326"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a:t>Sub-Headline</a:t>
            </a:r>
          </a:p>
        </p:txBody>
      </p:sp>
      <p:sp>
        <p:nvSpPr>
          <p:cNvPr id="13" name="Textplatzhalter 12"/>
          <p:cNvSpPr>
            <a:spLocks noGrp="1"/>
          </p:cNvSpPr>
          <p:nvPr>
            <p:ph type="body" sz="quarter" idx="11" hasCustomPrompt="1"/>
          </p:nvPr>
        </p:nvSpPr>
        <p:spPr>
          <a:xfrm>
            <a:off x="349200" y="1562400"/>
            <a:ext cx="7186166"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baseline="0">
                <a:solidFill>
                  <a:srgbClr val="00507F"/>
                </a:solidFill>
                <a:latin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baseline="0">
                <a:solidFill>
                  <a:srgbClr val="00507F"/>
                </a:solidFill>
                <a:latin typeface="Arial" panose="020B0604020202020204" pitchFamily="34" charset="0"/>
                <a:cs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Bildplatzhalter 3"/>
          <p:cNvSpPr>
            <a:spLocks noGrp="1"/>
          </p:cNvSpPr>
          <p:nvPr>
            <p:ph type="pic" sz="quarter" idx="12" hasCustomPrompt="1"/>
          </p:nvPr>
        </p:nvSpPr>
        <p:spPr>
          <a:xfrm>
            <a:off x="7895406" y="1562100"/>
            <a:ext cx="3960440" cy="4572000"/>
          </a:xfrm>
          <a:prstGeom prst="rect">
            <a:avLst/>
          </a:prstGeom>
        </p:spPr>
        <p:txBody>
          <a:bodyPr>
            <a:normAutofit/>
          </a:bodyPr>
          <a:lstStyle>
            <a:lvl1pPr>
              <a:defRPr sz="1800" i="0" baseline="0">
                <a:solidFill>
                  <a:srgbClr val="00507F"/>
                </a:solidFill>
                <a:latin typeface="Arial" panose="020B0604020202020204" pitchFamily="34" charset="0"/>
                <a:cs typeface="Arial" panose="020B0604020202020204" pitchFamily="34" charset="0"/>
              </a:defRPr>
            </a:lvl1pPr>
          </a:lstStyle>
          <a:p>
            <a:r>
              <a:rPr lang="en-GB" noProof="0" dirty="0"/>
              <a:t>Place holder for images, figures etc.</a:t>
            </a:r>
          </a:p>
        </p:txBody>
      </p:sp>
    </p:spTree>
    <p:extLst>
      <p:ext uri="{BB962C8B-B14F-4D97-AF65-F5344CB8AC3E}">
        <p14:creationId xmlns:p14="http://schemas.microsoft.com/office/powerpoint/2010/main" val="155452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Text Columns ">
    <p:spTree>
      <p:nvGrpSpPr>
        <p:cNvPr id="1" name=""/>
        <p:cNvGrpSpPr/>
        <p:nvPr/>
      </p:nvGrpSpPr>
      <p:grpSpPr>
        <a:xfrm>
          <a:off x="0" y="0"/>
          <a:ext cx="0" cy="0"/>
          <a:chOff x="0" y="0"/>
          <a:chExt cx="0" cy="0"/>
        </a:xfrm>
      </p:grpSpPr>
      <p:pic>
        <p:nvPicPr>
          <p:cNvPr id="103" name="Grafik 10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6" y="355896"/>
            <a:ext cx="8640959" cy="553618"/>
          </a:xfrm>
          <a:prstGeom prst="rect">
            <a:avLst/>
          </a:prstGeom>
        </p:spPr>
        <p:txBody>
          <a:bodyPr>
            <a:normAutofit/>
          </a:bodyPr>
          <a:lstStyle>
            <a:lvl1pPr>
              <a:defRPr sz="2200"/>
            </a:lvl1pPr>
          </a:lstStyle>
          <a:p>
            <a:r>
              <a:rPr lang="en-GB" noProof="0" dirty="0"/>
              <a:t>Edit the headline</a:t>
            </a:r>
            <a:endParaRPr lang="de-DE" dirty="0"/>
          </a:p>
        </p:txBody>
      </p:sp>
      <p:sp>
        <p:nvSpPr>
          <p:cNvPr id="3" name="Inhaltsplatzhalter 2"/>
          <p:cNvSpPr>
            <a:spLocks noGrp="1"/>
          </p:cNvSpPr>
          <p:nvPr>
            <p:ph sz="half" idx="1" hasCustomPrompt="1"/>
          </p:nvPr>
        </p:nvSpPr>
        <p:spPr>
          <a:xfrm>
            <a:off x="3492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Inhaltsplatzhalter 3"/>
          <p:cNvSpPr>
            <a:spLocks noGrp="1"/>
          </p:cNvSpPr>
          <p:nvPr>
            <p:ph sz="half" idx="2" hasCustomPrompt="1"/>
          </p:nvPr>
        </p:nvSpPr>
        <p:spPr>
          <a:xfrm>
            <a:off x="62856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platzhalter 8"/>
          <p:cNvSpPr>
            <a:spLocks noGrp="1"/>
          </p:cNvSpPr>
          <p:nvPr>
            <p:ph type="body" sz="quarter" idx="10" hasCustomPrompt="1"/>
          </p:nvPr>
        </p:nvSpPr>
        <p:spPr>
          <a:xfrm>
            <a:off x="349199" y="964800"/>
            <a:ext cx="8626325"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a:t>Sub-Headline</a:t>
            </a:r>
          </a:p>
        </p:txBody>
      </p:sp>
      <p:grpSp>
        <p:nvGrpSpPr>
          <p:cNvPr id="10" name="Gruppieren 9"/>
          <p:cNvGrpSpPr/>
          <p:nvPr userDrawn="1"/>
        </p:nvGrpSpPr>
        <p:grpSpPr>
          <a:xfrm>
            <a:off x="5974726" y="1561673"/>
            <a:ext cx="266215" cy="4572000"/>
            <a:chOff x="6648788" y="1467704"/>
            <a:chExt cx="216000" cy="4680000"/>
          </a:xfrm>
        </p:grpSpPr>
        <p:cxnSp>
          <p:nvCxnSpPr>
            <p:cNvPr id="11" name="Gerader Verbinder 6"/>
            <p:cNvCxnSpPr/>
            <p:nvPr/>
          </p:nvCxnSpPr>
          <p:spPr>
            <a:xfrm>
              <a:off x="6756788" y="1467704"/>
              <a:ext cx="0" cy="4680000"/>
            </a:xfrm>
            <a:prstGeom prst="line">
              <a:avLst/>
            </a:prstGeom>
            <a:noFill/>
            <a:ln w="9525" cap="flat" cmpd="sng" algn="ctr">
              <a:solidFill>
                <a:srgbClr val="00507F">
                  <a:shade val="95000"/>
                  <a:satMod val="105000"/>
                </a:srgbClr>
              </a:solidFill>
              <a:prstDash val="solid"/>
            </a:ln>
            <a:effectLst/>
          </p:spPr>
        </p:cxnSp>
        <p:cxnSp>
          <p:nvCxnSpPr>
            <p:cNvPr id="12" name="Gerader Verbinder 7"/>
            <p:cNvCxnSpPr/>
            <p:nvPr/>
          </p:nvCxnSpPr>
          <p:spPr>
            <a:xfrm rot="5400000">
              <a:off x="6756788" y="6034162"/>
              <a:ext cx="0" cy="216000"/>
            </a:xfrm>
            <a:prstGeom prst="line">
              <a:avLst/>
            </a:prstGeom>
            <a:noFill/>
            <a:ln w="9525" cap="flat" cmpd="sng" algn="ctr">
              <a:solidFill>
                <a:srgbClr val="00507F">
                  <a:shade val="95000"/>
                  <a:satMod val="105000"/>
                </a:srgbClr>
              </a:solidFill>
              <a:prstDash val="solid"/>
            </a:ln>
            <a:effectLst/>
          </p:spPr>
        </p:cxnSp>
        <p:cxnSp>
          <p:nvCxnSpPr>
            <p:cNvPr id="13" name="Gerader Verbinder 8"/>
            <p:cNvCxnSpPr/>
            <p:nvPr/>
          </p:nvCxnSpPr>
          <p:spPr>
            <a:xfrm rot="5400000">
              <a:off x="6756788" y="5814240"/>
              <a:ext cx="0" cy="216000"/>
            </a:xfrm>
            <a:prstGeom prst="line">
              <a:avLst/>
            </a:prstGeom>
            <a:noFill/>
            <a:ln w="9525" cap="flat" cmpd="sng" algn="ctr">
              <a:solidFill>
                <a:srgbClr val="00507F">
                  <a:shade val="95000"/>
                  <a:satMod val="105000"/>
                </a:srgbClr>
              </a:solidFill>
              <a:prstDash val="solid"/>
            </a:ln>
            <a:effectLst/>
          </p:spPr>
        </p:cxnSp>
        <p:cxnSp>
          <p:nvCxnSpPr>
            <p:cNvPr id="14" name="Gerader Verbinder 9"/>
            <p:cNvCxnSpPr/>
            <p:nvPr/>
          </p:nvCxnSpPr>
          <p:spPr>
            <a:xfrm rot="5400000">
              <a:off x="6754948" y="5918282"/>
              <a:ext cx="0" cy="108000"/>
            </a:xfrm>
            <a:prstGeom prst="line">
              <a:avLst/>
            </a:prstGeom>
            <a:noFill/>
            <a:ln w="9525" cap="flat" cmpd="sng" algn="ctr">
              <a:solidFill>
                <a:srgbClr val="00507F">
                  <a:shade val="95000"/>
                  <a:satMod val="105000"/>
                </a:srgbClr>
              </a:solidFill>
              <a:prstDash val="solid"/>
            </a:ln>
            <a:effectLst/>
          </p:spPr>
        </p:cxnSp>
        <p:cxnSp>
          <p:nvCxnSpPr>
            <p:cNvPr id="15" name="Gerader Verbinder 10"/>
            <p:cNvCxnSpPr/>
            <p:nvPr/>
          </p:nvCxnSpPr>
          <p:spPr>
            <a:xfrm rot="5400000">
              <a:off x="6754948" y="6028413"/>
              <a:ext cx="0" cy="108000"/>
            </a:xfrm>
            <a:prstGeom prst="line">
              <a:avLst/>
            </a:prstGeom>
            <a:noFill/>
            <a:ln w="9525" cap="flat" cmpd="sng" algn="ctr">
              <a:solidFill>
                <a:srgbClr val="00507F">
                  <a:shade val="95000"/>
                  <a:satMod val="105000"/>
                </a:srgbClr>
              </a:solidFill>
              <a:prstDash val="solid"/>
            </a:ln>
            <a:effectLst/>
          </p:spPr>
        </p:cxnSp>
        <p:cxnSp>
          <p:nvCxnSpPr>
            <p:cNvPr id="16" name="Gerader Verbinder 11"/>
            <p:cNvCxnSpPr/>
            <p:nvPr/>
          </p:nvCxnSpPr>
          <p:spPr>
            <a:xfrm rot="5400000">
              <a:off x="6754948" y="5971936"/>
              <a:ext cx="0" cy="108000"/>
            </a:xfrm>
            <a:prstGeom prst="line">
              <a:avLst/>
            </a:prstGeom>
            <a:noFill/>
            <a:ln w="9525" cap="flat" cmpd="sng" algn="ctr">
              <a:solidFill>
                <a:srgbClr val="00507F">
                  <a:shade val="95000"/>
                  <a:satMod val="105000"/>
                </a:srgbClr>
              </a:solidFill>
              <a:prstDash val="solid"/>
            </a:ln>
            <a:effectLst/>
          </p:spPr>
        </p:cxnSp>
        <p:cxnSp>
          <p:nvCxnSpPr>
            <p:cNvPr id="17" name="Gerader Verbinder 12"/>
            <p:cNvCxnSpPr/>
            <p:nvPr/>
          </p:nvCxnSpPr>
          <p:spPr>
            <a:xfrm rot="5400000">
              <a:off x="6756788" y="5592134"/>
              <a:ext cx="0" cy="216000"/>
            </a:xfrm>
            <a:prstGeom prst="line">
              <a:avLst/>
            </a:prstGeom>
            <a:noFill/>
            <a:ln w="9525" cap="flat" cmpd="sng" algn="ctr">
              <a:solidFill>
                <a:srgbClr val="00507F">
                  <a:shade val="95000"/>
                  <a:satMod val="105000"/>
                </a:srgbClr>
              </a:solidFill>
              <a:prstDash val="solid"/>
            </a:ln>
            <a:effectLst/>
          </p:spPr>
        </p:cxnSp>
        <p:cxnSp>
          <p:nvCxnSpPr>
            <p:cNvPr id="18" name="Gerader Verbinder 13"/>
            <p:cNvCxnSpPr/>
            <p:nvPr/>
          </p:nvCxnSpPr>
          <p:spPr>
            <a:xfrm rot="5400000">
              <a:off x="6754948" y="5696176"/>
              <a:ext cx="0" cy="108000"/>
            </a:xfrm>
            <a:prstGeom prst="line">
              <a:avLst/>
            </a:prstGeom>
            <a:noFill/>
            <a:ln w="9525" cap="flat" cmpd="sng" algn="ctr">
              <a:solidFill>
                <a:srgbClr val="00507F">
                  <a:shade val="95000"/>
                  <a:satMod val="105000"/>
                </a:srgbClr>
              </a:solidFill>
              <a:prstDash val="solid"/>
            </a:ln>
            <a:effectLst/>
          </p:spPr>
        </p:cxnSp>
        <p:cxnSp>
          <p:nvCxnSpPr>
            <p:cNvPr id="19" name="Gerader Verbinder 14"/>
            <p:cNvCxnSpPr/>
            <p:nvPr/>
          </p:nvCxnSpPr>
          <p:spPr>
            <a:xfrm rot="5400000">
              <a:off x="6754948" y="5806307"/>
              <a:ext cx="0" cy="108000"/>
            </a:xfrm>
            <a:prstGeom prst="line">
              <a:avLst/>
            </a:prstGeom>
            <a:noFill/>
            <a:ln w="9525" cap="flat" cmpd="sng" algn="ctr">
              <a:solidFill>
                <a:srgbClr val="00507F">
                  <a:shade val="95000"/>
                  <a:satMod val="105000"/>
                </a:srgbClr>
              </a:solidFill>
              <a:prstDash val="solid"/>
            </a:ln>
            <a:effectLst/>
          </p:spPr>
        </p:cxnSp>
        <p:cxnSp>
          <p:nvCxnSpPr>
            <p:cNvPr id="20" name="Gerader Verbinder 15"/>
            <p:cNvCxnSpPr/>
            <p:nvPr/>
          </p:nvCxnSpPr>
          <p:spPr>
            <a:xfrm rot="5400000">
              <a:off x="6754948" y="5749830"/>
              <a:ext cx="0" cy="108000"/>
            </a:xfrm>
            <a:prstGeom prst="line">
              <a:avLst/>
            </a:prstGeom>
            <a:noFill/>
            <a:ln w="9525" cap="flat" cmpd="sng" algn="ctr">
              <a:solidFill>
                <a:srgbClr val="00507F">
                  <a:shade val="95000"/>
                  <a:satMod val="105000"/>
                </a:srgbClr>
              </a:solidFill>
              <a:prstDash val="solid"/>
            </a:ln>
            <a:effectLst/>
          </p:spPr>
        </p:cxnSp>
        <p:cxnSp>
          <p:nvCxnSpPr>
            <p:cNvPr id="21" name="Gerader Verbinder 16"/>
            <p:cNvCxnSpPr/>
            <p:nvPr/>
          </p:nvCxnSpPr>
          <p:spPr>
            <a:xfrm rot="5400000">
              <a:off x="6756788" y="5592036"/>
              <a:ext cx="0" cy="216000"/>
            </a:xfrm>
            <a:prstGeom prst="line">
              <a:avLst/>
            </a:prstGeom>
            <a:noFill/>
            <a:ln w="9525" cap="flat" cmpd="sng" algn="ctr">
              <a:solidFill>
                <a:srgbClr val="00507F">
                  <a:shade val="95000"/>
                  <a:satMod val="105000"/>
                </a:srgbClr>
              </a:solidFill>
              <a:prstDash val="solid"/>
            </a:ln>
            <a:effectLst/>
          </p:spPr>
        </p:cxnSp>
        <p:cxnSp>
          <p:nvCxnSpPr>
            <p:cNvPr id="22" name="Gerader Verbinder 17"/>
            <p:cNvCxnSpPr/>
            <p:nvPr/>
          </p:nvCxnSpPr>
          <p:spPr>
            <a:xfrm rot="5400000">
              <a:off x="6756788" y="5372114"/>
              <a:ext cx="0" cy="216000"/>
            </a:xfrm>
            <a:prstGeom prst="line">
              <a:avLst/>
            </a:prstGeom>
            <a:noFill/>
            <a:ln w="9525" cap="flat" cmpd="sng" algn="ctr">
              <a:solidFill>
                <a:srgbClr val="00507F">
                  <a:shade val="95000"/>
                  <a:satMod val="105000"/>
                </a:srgbClr>
              </a:solidFill>
              <a:prstDash val="solid"/>
            </a:ln>
            <a:effectLst/>
          </p:spPr>
        </p:cxnSp>
        <p:cxnSp>
          <p:nvCxnSpPr>
            <p:cNvPr id="23" name="Gerader Verbinder 18"/>
            <p:cNvCxnSpPr/>
            <p:nvPr/>
          </p:nvCxnSpPr>
          <p:spPr>
            <a:xfrm rot="5400000">
              <a:off x="6754948" y="5476156"/>
              <a:ext cx="0" cy="108000"/>
            </a:xfrm>
            <a:prstGeom prst="line">
              <a:avLst/>
            </a:prstGeom>
            <a:noFill/>
            <a:ln w="9525" cap="flat" cmpd="sng" algn="ctr">
              <a:solidFill>
                <a:srgbClr val="00507F">
                  <a:shade val="95000"/>
                  <a:satMod val="105000"/>
                </a:srgbClr>
              </a:solidFill>
              <a:prstDash val="solid"/>
            </a:ln>
            <a:effectLst/>
          </p:spPr>
        </p:cxnSp>
        <p:cxnSp>
          <p:nvCxnSpPr>
            <p:cNvPr id="24" name="Gerader Verbinder 19"/>
            <p:cNvCxnSpPr/>
            <p:nvPr/>
          </p:nvCxnSpPr>
          <p:spPr>
            <a:xfrm rot="5400000">
              <a:off x="6754948" y="5586287"/>
              <a:ext cx="0" cy="108000"/>
            </a:xfrm>
            <a:prstGeom prst="line">
              <a:avLst/>
            </a:prstGeom>
            <a:noFill/>
            <a:ln w="9525" cap="flat" cmpd="sng" algn="ctr">
              <a:solidFill>
                <a:srgbClr val="00507F">
                  <a:shade val="95000"/>
                  <a:satMod val="105000"/>
                </a:srgbClr>
              </a:solidFill>
              <a:prstDash val="solid"/>
            </a:ln>
            <a:effectLst/>
          </p:spPr>
        </p:cxnSp>
        <p:cxnSp>
          <p:nvCxnSpPr>
            <p:cNvPr id="25" name="Gerader Verbinder 20"/>
            <p:cNvCxnSpPr/>
            <p:nvPr/>
          </p:nvCxnSpPr>
          <p:spPr>
            <a:xfrm rot="5400000">
              <a:off x="6754948" y="5529810"/>
              <a:ext cx="0" cy="108000"/>
            </a:xfrm>
            <a:prstGeom prst="line">
              <a:avLst/>
            </a:prstGeom>
            <a:noFill/>
            <a:ln w="9525" cap="flat" cmpd="sng" algn="ctr">
              <a:solidFill>
                <a:srgbClr val="00507F">
                  <a:shade val="95000"/>
                  <a:satMod val="105000"/>
                </a:srgbClr>
              </a:solidFill>
              <a:prstDash val="solid"/>
            </a:ln>
            <a:effectLst/>
          </p:spPr>
        </p:cxnSp>
        <p:cxnSp>
          <p:nvCxnSpPr>
            <p:cNvPr id="26" name="Gerader Verbinder 21"/>
            <p:cNvCxnSpPr/>
            <p:nvPr/>
          </p:nvCxnSpPr>
          <p:spPr>
            <a:xfrm rot="5400000">
              <a:off x="6756788" y="5150008"/>
              <a:ext cx="0" cy="216000"/>
            </a:xfrm>
            <a:prstGeom prst="line">
              <a:avLst/>
            </a:prstGeom>
            <a:noFill/>
            <a:ln w="9525" cap="flat" cmpd="sng" algn="ctr">
              <a:solidFill>
                <a:srgbClr val="00507F">
                  <a:shade val="95000"/>
                  <a:satMod val="105000"/>
                </a:srgbClr>
              </a:solidFill>
              <a:prstDash val="solid"/>
            </a:ln>
            <a:effectLst/>
          </p:spPr>
        </p:cxnSp>
        <p:cxnSp>
          <p:nvCxnSpPr>
            <p:cNvPr id="27" name="Gerader Verbinder 22"/>
            <p:cNvCxnSpPr/>
            <p:nvPr/>
          </p:nvCxnSpPr>
          <p:spPr>
            <a:xfrm rot="5400000">
              <a:off x="6754948" y="5254050"/>
              <a:ext cx="0" cy="108000"/>
            </a:xfrm>
            <a:prstGeom prst="line">
              <a:avLst/>
            </a:prstGeom>
            <a:noFill/>
            <a:ln w="9525" cap="flat" cmpd="sng" algn="ctr">
              <a:solidFill>
                <a:srgbClr val="00507F">
                  <a:shade val="95000"/>
                  <a:satMod val="105000"/>
                </a:srgbClr>
              </a:solidFill>
              <a:prstDash val="solid"/>
            </a:ln>
            <a:effectLst/>
          </p:spPr>
        </p:cxnSp>
        <p:cxnSp>
          <p:nvCxnSpPr>
            <p:cNvPr id="28" name="Gerader Verbinder 23"/>
            <p:cNvCxnSpPr/>
            <p:nvPr/>
          </p:nvCxnSpPr>
          <p:spPr>
            <a:xfrm rot="5400000">
              <a:off x="6754948" y="5364181"/>
              <a:ext cx="0" cy="108000"/>
            </a:xfrm>
            <a:prstGeom prst="line">
              <a:avLst/>
            </a:prstGeom>
            <a:noFill/>
            <a:ln w="9525" cap="flat" cmpd="sng" algn="ctr">
              <a:solidFill>
                <a:srgbClr val="00507F">
                  <a:shade val="95000"/>
                  <a:satMod val="105000"/>
                </a:srgbClr>
              </a:solidFill>
              <a:prstDash val="solid"/>
            </a:ln>
            <a:effectLst/>
          </p:spPr>
        </p:cxnSp>
        <p:cxnSp>
          <p:nvCxnSpPr>
            <p:cNvPr id="29" name="Gerader Verbinder 24"/>
            <p:cNvCxnSpPr/>
            <p:nvPr/>
          </p:nvCxnSpPr>
          <p:spPr>
            <a:xfrm rot="5400000">
              <a:off x="6754948" y="5307704"/>
              <a:ext cx="0" cy="108000"/>
            </a:xfrm>
            <a:prstGeom prst="line">
              <a:avLst/>
            </a:prstGeom>
            <a:noFill/>
            <a:ln w="9525" cap="flat" cmpd="sng" algn="ctr">
              <a:solidFill>
                <a:srgbClr val="00507F">
                  <a:shade val="95000"/>
                  <a:satMod val="105000"/>
                </a:srgbClr>
              </a:solidFill>
              <a:prstDash val="solid"/>
            </a:ln>
            <a:effectLst/>
          </p:spPr>
        </p:cxnSp>
        <p:cxnSp>
          <p:nvCxnSpPr>
            <p:cNvPr id="30" name="Gerader Verbinder 25"/>
            <p:cNvCxnSpPr/>
            <p:nvPr/>
          </p:nvCxnSpPr>
          <p:spPr>
            <a:xfrm rot="5400000">
              <a:off x="6756788" y="4926576"/>
              <a:ext cx="0" cy="216000"/>
            </a:xfrm>
            <a:prstGeom prst="line">
              <a:avLst/>
            </a:prstGeom>
            <a:noFill/>
            <a:ln w="9525" cap="flat" cmpd="sng" algn="ctr">
              <a:solidFill>
                <a:srgbClr val="00507F">
                  <a:shade val="95000"/>
                  <a:satMod val="105000"/>
                </a:srgbClr>
              </a:solidFill>
              <a:prstDash val="solid"/>
            </a:ln>
            <a:effectLst/>
          </p:spPr>
        </p:cxnSp>
        <p:cxnSp>
          <p:nvCxnSpPr>
            <p:cNvPr id="31" name="Gerader Verbinder 26"/>
            <p:cNvCxnSpPr/>
            <p:nvPr/>
          </p:nvCxnSpPr>
          <p:spPr>
            <a:xfrm rot="5400000">
              <a:off x="6754948" y="5030618"/>
              <a:ext cx="0" cy="108000"/>
            </a:xfrm>
            <a:prstGeom prst="line">
              <a:avLst/>
            </a:prstGeom>
            <a:noFill/>
            <a:ln w="9525" cap="flat" cmpd="sng" algn="ctr">
              <a:solidFill>
                <a:srgbClr val="00507F">
                  <a:shade val="95000"/>
                  <a:satMod val="105000"/>
                </a:srgbClr>
              </a:solidFill>
              <a:prstDash val="solid"/>
            </a:ln>
            <a:effectLst/>
          </p:spPr>
        </p:cxnSp>
        <p:cxnSp>
          <p:nvCxnSpPr>
            <p:cNvPr id="32" name="Gerader Verbinder 27"/>
            <p:cNvCxnSpPr/>
            <p:nvPr/>
          </p:nvCxnSpPr>
          <p:spPr>
            <a:xfrm rot="5400000">
              <a:off x="6754948" y="5140749"/>
              <a:ext cx="0" cy="108000"/>
            </a:xfrm>
            <a:prstGeom prst="line">
              <a:avLst/>
            </a:prstGeom>
            <a:noFill/>
            <a:ln w="9525" cap="flat" cmpd="sng" algn="ctr">
              <a:solidFill>
                <a:srgbClr val="00507F">
                  <a:shade val="95000"/>
                  <a:satMod val="105000"/>
                </a:srgbClr>
              </a:solidFill>
              <a:prstDash val="solid"/>
            </a:ln>
            <a:effectLst/>
          </p:spPr>
        </p:cxnSp>
        <p:cxnSp>
          <p:nvCxnSpPr>
            <p:cNvPr id="33" name="Gerader Verbinder 28"/>
            <p:cNvCxnSpPr/>
            <p:nvPr/>
          </p:nvCxnSpPr>
          <p:spPr>
            <a:xfrm rot="5400000">
              <a:off x="6754948" y="5084272"/>
              <a:ext cx="0" cy="108000"/>
            </a:xfrm>
            <a:prstGeom prst="line">
              <a:avLst/>
            </a:prstGeom>
            <a:noFill/>
            <a:ln w="9525" cap="flat" cmpd="sng" algn="ctr">
              <a:solidFill>
                <a:srgbClr val="00507F">
                  <a:shade val="95000"/>
                  <a:satMod val="105000"/>
                </a:srgbClr>
              </a:solidFill>
              <a:prstDash val="solid"/>
            </a:ln>
            <a:effectLst/>
          </p:spPr>
        </p:cxnSp>
        <p:cxnSp>
          <p:nvCxnSpPr>
            <p:cNvPr id="34" name="Gerader Verbinder 29"/>
            <p:cNvCxnSpPr/>
            <p:nvPr/>
          </p:nvCxnSpPr>
          <p:spPr>
            <a:xfrm rot="5400000">
              <a:off x="6756788" y="4704470"/>
              <a:ext cx="0" cy="216000"/>
            </a:xfrm>
            <a:prstGeom prst="line">
              <a:avLst/>
            </a:prstGeom>
            <a:noFill/>
            <a:ln w="9525" cap="flat" cmpd="sng" algn="ctr">
              <a:solidFill>
                <a:srgbClr val="00507F">
                  <a:shade val="95000"/>
                  <a:satMod val="105000"/>
                </a:srgbClr>
              </a:solidFill>
              <a:prstDash val="solid"/>
            </a:ln>
            <a:effectLst/>
          </p:spPr>
        </p:cxnSp>
        <p:cxnSp>
          <p:nvCxnSpPr>
            <p:cNvPr id="35" name="Gerader Verbinder 30"/>
            <p:cNvCxnSpPr/>
            <p:nvPr/>
          </p:nvCxnSpPr>
          <p:spPr>
            <a:xfrm rot="5400000">
              <a:off x="6754948" y="4808512"/>
              <a:ext cx="0" cy="108000"/>
            </a:xfrm>
            <a:prstGeom prst="line">
              <a:avLst/>
            </a:prstGeom>
            <a:noFill/>
            <a:ln w="9525" cap="flat" cmpd="sng" algn="ctr">
              <a:solidFill>
                <a:srgbClr val="00507F">
                  <a:shade val="95000"/>
                  <a:satMod val="105000"/>
                </a:srgbClr>
              </a:solidFill>
              <a:prstDash val="solid"/>
            </a:ln>
            <a:effectLst/>
          </p:spPr>
        </p:cxnSp>
        <p:cxnSp>
          <p:nvCxnSpPr>
            <p:cNvPr id="36" name="Gerader Verbinder 31"/>
            <p:cNvCxnSpPr/>
            <p:nvPr/>
          </p:nvCxnSpPr>
          <p:spPr>
            <a:xfrm rot="5400000">
              <a:off x="6754948" y="4918643"/>
              <a:ext cx="0" cy="108000"/>
            </a:xfrm>
            <a:prstGeom prst="line">
              <a:avLst/>
            </a:prstGeom>
            <a:noFill/>
            <a:ln w="9525" cap="flat" cmpd="sng" algn="ctr">
              <a:solidFill>
                <a:srgbClr val="00507F">
                  <a:shade val="95000"/>
                  <a:satMod val="105000"/>
                </a:srgbClr>
              </a:solidFill>
              <a:prstDash val="solid"/>
            </a:ln>
            <a:effectLst/>
          </p:spPr>
        </p:cxnSp>
        <p:cxnSp>
          <p:nvCxnSpPr>
            <p:cNvPr id="37" name="Gerader Verbinder 32"/>
            <p:cNvCxnSpPr/>
            <p:nvPr/>
          </p:nvCxnSpPr>
          <p:spPr>
            <a:xfrm rot="5400000">
              <a:off x="6754948" y="4862166"/>
              <a:ext cx="0" cy="108000"/>
            </a:xfrm>
            <a:prstGeom prst="line">
              <a:avLst/>
            </a:prstGeom>
            <a:noFill/>
            <a:ln w="9525" cap="flat" cmpd="sng" algn="ctr">
              <a:solidFill>
                <a:srgbClr val="00507F">
                  <a:shade val="95000"/>
                  <a:satMod val="105000"/>
                </a:srgbClr>
              </a:solidFill>
              <a:prstDash val="solid"/>
            </a:ln>
            <a:effectLst/>
          </p:spPr>
        </p:cxnSp>
        <p:cxnSp>
          <p:nvCxnSpPr>
            <p:cNvPr id="38" name="Gerader Verbinder 33"/>
            <p:cNvCxnSpPr/>
            <p:nvPr/>
          </p:nvCxnSpPr>
          <p:spPr>
            <a:xfrm rot="5400000">
              <a:off x="6756788" y="4704372"/>
              <a:ext cx="0" cy="216000"/>
            </a:xfrm>
            <a:prstGeom prst="line">
              <a:avLst/>
            </a:prstGeom>
            <a:noFill/>
            <a:ln w="9525" cap="flat" cmpd="sng" algn="ctr">
              <a:solidFill>
                <a:srgbClr val="00507F">
                  <a:shade val="95000"/>
                  <a:satMod val="105000"/>
                </a:srgbClr>
              </a:solidFill>
              <a:prstDash val="solid"/>
            </a:ln>
            <a:effectLst/>
          </p:spPr>
        </p:cxnSp>
        <p:cxnSp>
          <p:nvCxnSpPr>
            <p:cNvPr id="39" name="Gerader Verbinder 34"/>
            <p:cNvCxnSpPr/>
            <p:nvPr/>
          </p:nvCxnSpPr>
          <p:spPr>
            <a:xfrm rot="5400000">
              <a:off x="6756788" y="4484450"/>
              <a:ext cx="0" cy="216000"/>
            </a:xfrm>
            <a:prstGeom prst="line">
              <a:avLst/>
            </a:prstGeom>
            <a:noFill/>
            <a:ln w="9525" cap="flat" cmpd="sng" algn="ctr">
              <a:solidFill>
                <a:srgbClr val="00507F">
                  <a:shade val="95000"/>
                  <a:satMod val="105000"/>
                </a:srgbClr>
              </a:solidFill>
              <a:prstDash val="solid"/>
            </a:ln>
            <a:effectLst/>
          </p:spPr>
        </p:cxnSp>
        <p:cxnSp>
          <p:nvCxnSpPr>
            <p:cNvPr id="40" name="Gerader Verbinder 35"/>
            <p:cNvCxnSpPr/>
            <p:nvPr/>
          </p:nvCxnSpPr>
          <p:spPr>
            <a:xfrm rot="5400000">
              <a:off x="6754948" y="4588492"/>
              <a:ext cx="0" cy="108000"/>
            </a:xfrm>
            <a:prstGeom prst="line">
              <a:avLst/>
            </a:prstGeom>
            <a:noFill/>
            <a:ln w="9525" cap="flat" cmpd="sng" algn="ctr">
              <a:solidFill>
                <a:srgbClr val="00507F">
                  <a:shade val="95000"/>
                  <a:satMod val="105000"/>
                </a:srgbClr>
              </a:solidFill>
              <a:prstDash val="solid"/>
            </a:ln>
            <a:effectLst/>
          </p:spPr>
        </p:cxnSp>
        <p:cxnSp>
          <p:nvCxnSpPr>
            <p:cNvPr id="41" name="Gerader Verbinder 36"/>
            <p:cNvCxnSpPr/>
            <p:nvPr/>
          </p:nvCxnSpPr>
          <p:spPr>
            <a:xfrm rot="5400000">
              <a:off x="6754948" y="4698623"/>
              <a:ext cx="0" cy="108000"/>
            </a:xfrm>
            <a:prstGeom prst="line">
              <a:avLst/>
            </a:prstGeom>
            <a:noFill/>
            <a:ln w="9525" cap="flat" cmpd="sng" algn="ctr">
              <a:solidFill>
                <a:srgbClr val="00507F">
                  <a:shade val="95000"/>
                  <a:satMod val="105000"/>
                </a:srgbClr>
              </a:solidFill>
              <a:prstDash val="solid"/>
            </a:ln>
            <a:effectLst/>
          </p:spPr>
        </p:cxnSp>
        <p:cxnSp>
          <p:nvCxnSpPr>
            <p:cNvPr id="42" name="Gerader Verbinder 37"/>
            <p:cNvCxnSpPr/>
            <p:nvPr/>
          </p:nvCxnSpPr>
          <p:spPr>
            <a:xfrm rot="5400000">
              <a:off x="6754948" y="4642146"/>
              <a:ext cx="0" cy="108000"/>
            </a:xfrm>
            <a:prstGeom prst="line">
              <a:avLst/>
            </a:prstGeom>
            <a:noFill/>
            <a:ln w="9525" cap="flat" cmpd="sng" algn="ctr">
              <a:solidFill>
                <a:srgbClr val="00507F">
                  <a:shade val="95000"/>
                  <a:satMod val="105000"/>
                </a:srgbClr>
              </a:solidFill>
              <a:prstDash val="solid"/>
            </a:ln>
            <a:effectLst/>
          </p:spPr>
        </p:cxnSp>
        <p:cxnSp>
          <p:nvCxnSpPr>
            <p:cNvPr id="43" name="Gerader Verbinder 38"/>
            <p:cNvCxnSpPr/>
            <p:nvPr/>
          </p:nvCxnSpPr>
          <p:spPr>
            <a:xfrm rot="5400000">
              <a:off x="6756788" y="4262344"/>
              <a:ext cx="0" cy="216000"/>
            </a:xfrm>
            <a:prstGeom prst="line">
              <a:avLst/>
            </a:prstGeom>
            <a:noFill/>
            <a:ln w="9525" cap="flat" cmpd="sng" algn="ctr">
              <a:solidFill>
                <a:srgbClr val="00507F">
                  <a:shade val="95000"/>
                  <a:satMod val="105000"/>
                </a:srgbClr>
              </a:solidFill>
              <a:prstDash val="solid"/>
            </a:ln>
            <a:effectLst/>
          </p:spPr>
        </p:cxnSp>
        <p:cxnSp>
          <p:nvCxnSpPr>
            <p:cNvPr id="44" name="Gerader Verbinder 39"/>
            <p:cNvCxnSpPr/>
            <p:nvPr/>
          </p:nvCxnSpPr>
          <p:spPr>
            <a:xfrm rot="5400000">
              <a:off x="6754948" y="4366386"/>
              <a:ext cx="0" cy="108000"/>
            </a:xfrm>
            <a:prstGeom prst="line">
              <a:avLst/>
            </a:prstGeom>
            <a:noFill/>
            <a:ln w="9525" cap="flat" cmpd="sng" algn="ctr">
              <a:solidFill>
                <a:srgbClr val="00507F">
                  <a:shade val="95000"/>
                  <a:satMod val="105000"/>
                </a:srgbClr>
              </a:solidFill>
              <a:prstDash val="solid"/>
            </a:ln>
            <a:effectLst/>
          </p:spPr>
        </p:cxnSp>
        <p:cxnSp>
          <p:nvCxnSpPr>
            <p:cNvPr id="45" name="Gerader Verbinder 40"/>
            <p:cNvCxnSpPr/>
            <p:nvPr/>
          </p:nvCxnSpPr>
          <p:spPr>
            <a:xfrm rot="5400000">
              <a:off x="6754948" y="4476517"/>
              <a:ext cx="0" cy="108000"/>
            </a:xfrm>
            <a:prstGeom prst="line">
              <a:avLst/>
            </a:prstGeom>
            <a:noFill/>
            <a:ln w="9525" cap="flat" cmpd="sng" algn="ctr">
              <a:solidFill>
                <a:srgbClr val="00507F">
                  <a:shade val="95000"/>
                  <a:satMod val="105000"/>
                </a:srgbClr>
              </a:solidFill>
              <a:prstDash val="solid"/>
            </a:ln>
            <a:effectLst/>
          </p:spPr>
        </p:cxnSp>
        <p:cxnSp>
          <p:nvCxnSpPr>
            <p:cNvPr id="46" name="Gerader Verbinder 41"/>
            <p:cNvCxnSpPr/>
            <p:nvPr/>
          </p:nvCxnSpPr>
          <p:spPr>
            <a:xfrm rot="5400000">
              <a:off x="6754948" y="4420040"/>
              <a:ext cx="0" cy="108000"/>
            </a:xfrm>
            <a:prstGeom prst="line">
              <a:avLst/>
            </a:prstGeom>
            <a:noFill/>
            <a:ln w="9525" cap="flat" cmpd="sng" algn="ctr">
              <a:solidFill>
                <a:srgbClr val="00507F">
                  <a:shade val="95000"/>
                  <a:satMod val="105000"/>
                </a:srgbClr>
              </a:solidFill>
              <a:prstDash val="solid"/>
            </a:ln>
            <a:effectLst/>
          </p:spPr>
        </p:cxnSp>
        <p:cxnSp>
          <p:nvCxnSpPr>
            <p:cNvPr id="47" name="Gerader Verbinder 42"/>
            <p:cNvCxnSpPr/>
            <p:nvPr/>
          </p:nvCxnSpPr>
          <p:spPr>
            <a:xfrm rot="5400000">
              <a:off x="6756788" y="4041905"/>
              <a:ext cx="0" cy="216000"/>
            </a:xfrm>
            <a:prstGeom prst="line">
              <a:avLst/>
            </a:prstGeom>
            <a:noFill/>
            <a:ln w="9525" cap="flat" cmpd="sng" algn="ctr">
              <a:solidFill>
                <a:srgbClr val="00507F">
                  <a:shade val="95000"/>
                  <a:satMod val="105000"/>
                </a:srgbClr>
              </a:solidFill>
              <a:prstDash val="solid"/>
            </a:ln>
            <a:effectLst/>
          </p:spPr>
        </p:cxnSp>
        <p:cxnSp>
          <p:nvCxnSpPr>
            <p:cNvPr id="48" name="Gerader Verbinder 43"/>
            <p:cNvCxnSpPr/>
            <p:nvPr/>
          </p:nvCxnSpPr>
          <p:spPr>
            <a:xfrm rot="5400000">
              <a:off x="6754948" y="4145947"/>
              <a:ext cx="0" cy="108000"/>
            </a:xfrm>
            <a:prstGeom prst="line">
              <a:avLst/>
            </a:prstGeom>
            <a:noFill/>
            <a:ln w="9525" cap="flat" cmpd="sng" algn="ctr">
              <a:solidFill>
                <a:srgbClr val="00507F">
                  <a:shade val="95000"/>
                  <a:satMod val="105000"/>
                </a:srgbClr>
              </a:solidFill>
              <a:prstDash val="solid"/>
            </a:ln>
            <a:effectLst/>
          </p:spPr>
        </p:cxnSp>
        <p:cxnSp>
          <p:nvCxnSpPr>
            <p:cNvPr id="49" name="Gerader Verbinder 44"/>
            <p:cNvCxnSpPr/>
            <p:nvPr/>
          </p:nvCxnSpPr>
          <p:spPr>
            <a:xfrm rot="5400000">
              <a:off x="6754948" y="4256078"/>
              <a:ext cx="0" cy="108000"/>
            </a:xfrm>
            <a:prstGeom prst="line">
              <a:avLst/>
            </a:prstGeom>
            <a:noFill/>
            <a:ln w="9525" cap="flat" cmpd="sng" algn="ctr">
              <a:solidFill>
                <a:srgbClr val="00507F">
                  <a:shade val="95000"/>
                  <a:satMod val="105000"/>
                </a:srgbClr>
              </a:solidFill>
              <a:prstDash val="solid"/>
            </a:ln>
            <a:effectLst/>
          </p:spPr>
        </p:cxnSp>
        <p:cxnSp>
          <p:nvCxnSpPr>
            <p:cNvPr id="50" name="Gerader Verbinder 45"/>
            <p:cNvCxnSpPr/>
            <p:nvPr/>
          </p:nvCxnSpPr>
          <p:spPr>
            <a:xfrm rot="5400000">
              <a:off x="6754948" y="4199601"/>
              <a:ext cx="0" cy="108000"/>
            </a:xfrm>
            <a:prstGeom prst="line">
              <a:avLst/>
            </a:prstGeom>
            <a:noFill/>
            <a:ln w="9525" cap="flat" cmpd="sng" algn="ctr">
              <a:solidFill>
                <a:srgbClr val="00507F">
                  <a:shade val="95000"/>
                  <a:satMod val="105000"/>
                </a:srgbClr>
              </a:solidFill>
              <a:prstDash val="solid"/>
            </a:ln>
            <a:effectLst/>
          </p:spPr>
        </p:cxnSp>
        <p:cxnSp>
          <p:nvCxnSpPr>
            <p:cNvPr id="51" name="Gerader Verbinder 46"/>
            <p:cNvCxnSpPr/>
            <p:nvPr/>
          </p:nvCxnSpPr>
          <p:spPr>
            <a:xfrm rot="5400000">
              <a:off x="6756788" y="3819799"/>
              <a:ext cx="0" cy="216000"/>
            </a:xfrm>
            <a:prstGeom prst="line">
              <a:avLst/>
            </a:prstGeom>
            <a:noFill/>
            <a:ln w="9525" cap="flat" cmpd="sng" algn="ctr">
              <a:solidFill>
                <a:srgbClr val="00507F">
                  <a:shade val="95000"/>
                  <a:satMod val="105000"/>
                </a:srgbClr>
              </a:solidFill>
              <a:prstDash val="solid"/>
            </a:ln>
            <a:effectLst/>
          </p:spPr>
        </p:cxnSp>
        <p:cxnSp>
          <p:nvCxnSpPr>
            <p:cNvPr id="52" name="Gerader Verbinder 47"/>
            <p:cNvCxnSpPr/>
            <p:nvPr/>
          </p:nvCxnSpPr>
          <p:spPr>
            <a:xfrm rot="5400000">
              <a:off x="6754948" y="3923841"/>
              <a:ext cx="0" cy="108000"/>
            </a:xfrm>
            <a:prstGeom prst="line">
              <a:avLst/>
            </a:prstGeom>
            <a:noFill/>
            <a:ln w="9525" cap="flat" cmpd="sng" algn="ctr">
              <a:solidFill>
                <a:srgbClr val="00507F">
                  <a:shade val="95000"/>
                  <a:satMod val="105000"/>
                </a:srgbClr>
              </a:solidFill>
              <a:prstDash val="solid"/>
            </a:ln>
            <a:effectLst/>
          </p:spPr>
        </p:cxnSp>
        <p:cxnSp>
          <p:nvCxnSpPr>
            <p:cNvPr id="53" name="Gerader Verbinder 48"/>
            <p:cNvCxnSpPr/>
            <p:nvPr/>
          </p:nvCxnSpPr>
          <p:spPr>
            <a:xfrm rot="5400000">
              <a:off x="6754948" y="4033972"/>
              <a:ext cx="0" cy="108000"/>
            </a:xfrm>
            <a:prstGeom prst="line">
              <a:avLst/>
            </a:prstGeom>
            <a:noFill/>
            <a:ln w="9525" cap="flat" cmpd="sng" algn="ctr">
              <a:solidFill>
                <a:srgbClr val="00507F">
                  <a:shade val="95000"/>
                  <a:satMod val="105000"/>
                </a:srgbClr>
              </a:solidFill>
              <a:prstDash val="solid"/>
            </a:ln>
            <a:effectLst/>
          </p:spPr>
        </p:cxnSp>
        <p:cxnSp>
          <p:nvCxnSpPr>
            <p:cNvPr id="54" name="Gerader Verbinder 49"/>
            <p:cNvCxnSpPr/>
            <p:nvPr/>
          </p:nvCxnSpPr>
          <p:spPr>
            <a:xfrm rot="5400000">
              <a:off x="6754948" y="3977495"/>
              <a:ext cx="0" cy="108000"/>
            </a:xfrm>
            <a:prstGeom prst="line">
              <a:avLst/>
            </a:prstGeom>
            <a:noFill/>
            <a:ln w="9525" cap="flat" cmpd="sng" algn="ctr">
              <a:solidFill>
                <a:srgbClr val="00507F">
                  <a:shade val="95000"/>
                  <a:satMod val="105000"/>
                </a:srgbClr>
              </a:solidFill>
              <a:prstDash val="solid"/>
            </a:ln>
            <a:effectLst/>
          </p:spPr>
        </p:cxnSp>
        <p:cxnSp>
          <p:nvCxnSpPr>
            <p:cNvPr id="55" name="Gerader Verbinder 50"/>
            <p:cNvCxnSpPr/>
            <p:nvPr/>
          </p:nvCxnSpPr>
          <p:spPr>
            <a:xfrm rot="5400000">
              <a:off x="6756788" y="3819701"/>
              <a:ext cx="0" cy="216000"/>
            </a:xfrm>
            <a:prstGeom prst="line">
              <a:avLst/>
            </a:prstGeom>
            <a:noFill/>
            <a:ln w="9525" cap="flat" cmpd="sng" algn="ctr">
              <a:solidFill>
                <a:srgbClr val="00507F">
                  <a:shade val="95000"/>
                  <a:satMod val="105000"/>
                </a:srgbClr>
              </a:solidFill>
              <a:prstDash val="solid"/>
            </a:ln>
            <a:effectLst/>
          </p:spPr>
        </p:cxnSp>
        <p:cxnSp>
          <p:nvCxnSpPr>
            <p:cNvPr id="56" name="Gerader Verbinder 51"/>
            <p:cNvCxnSpPr/>
            <p:nvPr/>
          </p:nvCxnSpPr>
          <p:spPr>
            <a:xfrm rot="5400000">
              <a:off x="6756788" y="3599779"/>
              <a:ext cx="0" cy="216000"/>
            </a:xfrm>
            <a:prstGeom prst="line">
              <a:avLst/>
            </a:prstGeom>
            <a:noFill/>
            <a:ln w="9525" cap="flat" cmpd="sng" algn="ctr">
              <a:solidFill>
                <a:srgbClr val="00507F">
                  <a:shade val="95000"/>
                  <a:satMod val="105000"/>
                </a:srgbClr>
              </a:solidFill>
              <a:prstDash val="solid"/>
            </a:ln>
            <a:effectLst/>
          </p:spPr>
        </p:cxnSp>
        <p:cxnSp>
          <p:nvCxnSpPr>
            <p:cNvPr id="57" name="Gerader Verbinder 52"/>
            <p:cNvCxnSpPr/>
            <p:nvPr/>
          </p:nvCxnSpPr>
          <p:spPr>
            <a:xfrm rot="5400000">
              <a:off x="6754948" y="3703821"/>
              <a:ext cx="0" cy="108000"/>
            </a:xfrm>
            <a:prstGeom prst="line">
              <a:avLst/>
            </a:prstGeom>
            <a:noFill/>
            <a:ln w="9525" cap="flat" cmpd="sng" algn="ctr">
              <a:solidFill>
                <a:srgbClr val="00507F">
                  <a:shade val="95000"/>
                  <a:satMod val="105000"/>
                </a:srgbClr>
              </a:solidFill>
              <a:prstDash val="solid"/>
            </a:ln>
            <a:effectLst/>
          </p:spPr>
        </p:cxnSp>
        <p:cxnSp>
          <p:nvCxnSpPr>
            <p:cNvPr id="58" name="Gerader Verbinder 53"/>
            <p:cNvCxnSpPr/>
            <p:nvPr/>
          </p:nvCxnSpPr>
          <p:spPr>
            <a:xfrm rot="5400000">
              <a:off x="6754948" y="3813952"/>
              <a:ext cx="0" cy="108000"/>
            </a:xfrm>
            <a:prstGeom prst="line">
              <a:avLst/>
            </a:prstGeom>
            <a:noFill/>
            <a:ln w="9525" cap="flat" cmpd="sng" algn="ctr">
              <a:solidFill>
                <a:srgbClr val="00507F">
                  <a:shade val="95000"/>
                  <a:satMod val="105000"/>
                </a:srgbClr>
              </a:solidFill>
              <a:prstDash val="solid"/>
            </a:ln>
            <a:effectLst/>
          </p:spPr>
        </p:cxnSp>
        <p:cxnSp>
          <p:nvCxnSpPr>
            <p:cNvPr id="59" name="Gerader Verbinder 54"/>
            <p:cNvCxnSpPr/>
            <p:nvPr/>
          </p:nvCxnSpPr>
          <p:spPr>
            <a:xfrm rot="5400000">
              <a:off x="6754948" y="3757475"/>
              <a:ext cx="0" cy="108000"/>
            </a:xfrm>
            <a:prstGeom prst="line">
              <a:avLst/>
            </a:prstGeom>
            <a:noFill/>
            <a:ln w="9525" cap="flat" cmpd="sng" algn="ctr">
              <a:solidFill>
                <a:srgbClr val="00507F">
                  <a:shade val="95000"/>
                  <a:satMod val="105000"/>
                </a:srgbClr>
              </a:solidFill>
              <a:prstDash val="solid"/>
            </a:ln>
            <a:effectLst/>
          </p:spPr>
        </p:cxnSp>
        <p:cxnSp>
          <p:nvCxnSpPr>
            <p:cNvPr id="60" name="Gerader Verbinder 55"/>
            <p:cNvCxnSpPr/>
            <p:nvPr/>
          </p:nvCxnSpPr>
          <p:spPr>
            <a:xfrm rot="5400000">
              <a:off x="6756788" y="3377673"/>
              <a:ext cx="0" cy="216000"/>
            </a:xfrm>
            <a:prstGeom prst="line">
              <a:avLst/>
            </a:prstGeom>
            <a:noFill/>
            <a:ln w="9525" cap="flat" cmpd="sng" algn="ctr">
              <a:solidFill>
                <a:srgbClr val="00507F">
                  <a:shade val="95000"/>
                  <a:satMod val="105000"/>
                </a:srgbClr>
              </a:solidFill>
              <a:prstDash val="solid"/>
            </a:ln>
            <a:effectLst/>
          </p:spPr>
        </p:cxnSp>
        <p:cxnSp>
          <p:nvCxnSpPr>
            <p:cNvPr id="61" name="Gerader Verbinder 56"/>
            <p:cNvCxnSpPr/>
            <p:nvPr/>
          </p:nvCxnSpPr>
          <p:spPr>
            <a:xfrm rot="5400000">
              <a:off x="6754948" y="3481715"/>
              <a:ext cx="0" cy="108000"/>
            </a:xfrm>
            <a:prstGeom prst="line">
              <a:avLst/>
            </a:prstGeom>
            <a:noFill/>
            <a:ln w="9525" cap="flat" cmpd="sng" algn="ctr">
              <a:solidFill>
                <a:srgbClr val="00507F">
                  <a:shade val="95000"/>
                  <a:satMod val="105000"/>
                </a:srgbClr>
              </a:solidFill>
              <a:prstDash val="solid"/>
            </a:ln>
            <a:effectLst/>
          </p:spPr>
        </p:cxnSp>
        <p:cxnSp>
          <p:nvCxnSpPr>
            <p:cNvPr id="62" name="Gerader Verbinder 57"/>
            <p:cNvCxnSpPr/>
            <p:nvPr/>
          </p:nvCxnSpPr>
          <p:spPr>
            <a:xfrm rot="5400000">
              <a:off x="6754948" y="3591846"/>
              <a:ext cx="0" cy="108000"/>
            </a:xfrm>
            <a:prstGeom prst="line">
              <a:avLst/>
            </a:prstGeom>
            <a:noFill/>
            <a:ln w="9525" cap="flat" cmpd="sng" algn="ctr">
              <a:solidFill>
                <a:srgbClr val="00507F">
                  <a:shade val="95000"/>
                  <a:satMod val="105000"/>
                </a:srgbClr>
              </a:solidFill>
              <a:prstDash val="solid"/>
            </a:ln>
            <a:effectLst/>
          </p:spPr>
        </p:cxnSp>
        <p:cxnSp>
          <p:nvCxnSpPr>
            <p:cNvPr id="63" name="Gerader Verbinder 58"/>
            <p:cNvCxnSpPr/>
            <p:nvPr/>
          </p:nvCxnSpPr>
          <p:spPr>
            <a:xfrm rot="5400000">
              <a:off x="6754948" y="3535369"/>
              <a:ext cx="0" cy="108000"/>
            </a:xfrm>
            <a:prstGeom prst="line">
              <a:avLst/>
            </a:prstGeom>
            <a:noFill/>
            <a:ln w="9525" cap="flat" cmpd="sng" algn="ctr">
              <a:solidFill>
                <a:srgbClr val="00507F">
                  <a:shade val="95000"/>
                  <a:satMod val="105000"/>
                </a:srgbClr>
              </a:solidFill>
              <a:prstDash val="solid"/>
            </a:ln>
            <a:effectLst/>
          </p:spPr>
        </p:cxnSp>
        <p:cxnSp>
          <p:nvCxnSpPr>
            <p:cNvPr id="64" name="Gerader Verbinder 59"/>
            <p:cNvCxnSpPr/>
            <p:nvPr/>
          </p:nvCxnSpPr>
          <p:spPr>
            <a:xfrm rot="5400000">
              <a:off x="6756788" y="3154241"/>
              <a:ext cx="0" cy="216000"/>
            </a:xfrm>
            <a:prstGeom prst="line">
              <a:avLst/>
            </a:prstGeom>
            <a:noFill/>
            <a:ln w="9525" cap="flat" cmpd="sng" algn="ctr">
              <a:solidFill>
                <a:srgbClr val="00507F">
                  <a:shade val="95000"/>
                  <a:satMod val="105000"/>
                </a:srgbClr>
              </a:solidFill>
              <a:prstDash val="solid"/>
            </a:ln>
            <a:effectLst/>
          </p:spPr>
        </p:cxnSp>
        <p:cxnSp>
          <p:nvCxnSpPr>
            <p:cNvPr id="65" name="Gerader Verbinder 60"/>
            <p:cNvCxnSpPr/>
            <p:nvPr/>
          </p:nvCxnSpPr>
          <p:spPr>
            <a:xfrm rot="5400000">
              <a:off x="6754948" y="3258283"/>
              <a:ext cx="0" cy="108000"/>
            </a:xfrm>
            <a:prstGeom prst="line">
              <a:avLst/>
            </a:prstGeom>
            <a:noFill/>
            <a:ln w="9525" cap="flat" cmpd="sng" algn="ctr">
              <a:solidFill>
                <a:srgbClr val="00507F">
                  <a:shade val="95000"/>
                  <a:satMod val="105000"/>
                </a:srgbClr>
              </a:solidFill>
              <a:prstDash val="solid"/>
            </a:ln>
            <a:effectLst/>
          </p:spPr>
        </p:cxnSp>
        <p:cxnSp>
          <p:nvCxnSpPr>
            <p:cNvPr id="66" name="Gerader Verbinder 61"/>
            <p:cNvCxnSpPr/>
            <p:nvPr/>
          </p:nvCxnSpPr>
          <p:spPr>
            <a:xfrm rot="5400000">
              <a:off x="6754948" y="3368414"/>
              <a:ext cx="0" cy="108000"/>
            </a:xfrm>
            <a:prstGeom prst="line">
              <a:avLst/>
            </a:prstGeom>
            <a:noFill/>
            <a:ln w="9525" cap="flat" cmpd="sng" algn="ctr">
              <a:solidFill>
                <a:srgbClr val="00507F">
                  <a:shade val="95000"/>
                  <a:satMod val="105000"/>
                </a:srgbClr>
              </a:solidFill>
              <a:prstDash val="solid"/>
            </a:ln>
            <a:effectLst/>
          </p:spPr>
        </p:cxnSp>
        <p:cxnSp>
          <p:nvCxnSpPr>
            <p:cNvPr id="67" name="Gerader Verbinder 62"/>
            <p:cNvCxnSpPr/>
            <p:nvPr/>
          </p:nvCxnSpPr>
          <p:spPr>
            <a:xfrm rot="5400000">
              <a:off x="6754948" y="3311937"/>
              <a:ext cx="0" cy="108000"/>
            </a:xfrm>
            <a:prstGeom prst="line">
              <a:avLst/>
            </a:prstGeom>
            <a:noFill/>
            <a:ln w="9525" cap="flat" cmpd="sng" algn="ctr">
              <a:solidFill>
                <a:srgbClr val="00507F">
                  <a:shade val="95000"/>
                  <a:satMod val="105000"/>
                </a:srgbClr>
              </a:solidFill>
              <a:prstDash val="solid"/>
            </a:ln>
            <a:effectLst/>
          </p:spPr>
        </p:cxnSp>
        <p:cxnSp>
          <p:nvCxnSpPr>
            <p:cNvPr id="68" name="Gerader Verbinder 63"/>
            <p:cNvCxnSpPr/>
            <p:nvPr/>
          </p:nvCxnSpPr>
          <p:spPr>
            <a:xfrm rot="5400000">
              <a:off x="6756788" y="2932135"/>
              <a:ext cx="0" cy="216000"/>
            </a:xfrm>
            <a:prstGeom prst="line">
              <a:avLst/>
            </a:prstGeom>
            <a:noFill/>
            <a:ln w="9525" cap="flat" cmpd="sng" algn="ctr">
              <a:solidFill>
                <a:srgbClr val="00507F">
                  <a:shade val="95000"/>
                  <a:satMod val="105000"/>
                </a:srgbClr>
              </a:solidFill>
              <a:prstDash val="solid"/>
            </a:ln>
            <a:effectLst/>
          </p:spPr>
        </p:cxnSp>
        <p:cxnSp>
          <p:nvCxnSpPr>
            <p:cNvPr id="69" name="Gerader Verbinder 64"/>
            <p:cNvCxnSpPr/>
            <p:nvPr/>
          </p:nvCxnSpPr>
          <p:spPr>
            <a:xfrm rot="5400000">
              <a:off x="6754948" y="3036177"/>
              <a:ext cx="0" cy="108000"/>
            </a:xfrm>
            <a:prstGeom prst="line">
              <a:avLst/>
            </a:prstGeom>
            <a:noFill/>
            <a:ln w="9525" cap="flat" cmpd="sng" algn="ctr">
              <a:solidFill>
                <a:srgbClr val="00507F">
                  <a:shade val="95000"/>
                  <a:satMod val="105000"/>
                </a:srgbClr>
              </a:solidFill>
              <a:prstDash val="solid"/>
            </a:ln>
            <a:effectLst/>
          </p:spPr>
        </p:cxnSp>
        <p:cxnSp>
          <p:nvCxnSpPr>
            <p:cNvPr id="70" name="Gerader Verbinder 65"/>
            <p:cNvCxnSpPr/>
            <p:nvPr/>
          </p:nvCxnSpPr>
          <p:spPr>
            <a:xfrm rot="5400000">
              <a:off x="6754948" y="3146308"/>
              <a:ext cx="0" cy="108000"/>
            </a:xfrm>
            <a:prstGeom prst="line">
              <a:avLst/>
            </a:prstGeom>
            <a:noFill/>
            <a:ln w="9525" cap="flat" cmpd="sng" algn="ctr">
              <a:solidFill>
                <a:srgbClr val="00507F">
                  <a:shade val="95000"/>
                  <a:satMod val="105000"/>
                </a:srgbClr>
              </a:solidFill>
              <a:prstDash val="solid"/>
            </a:ln>
            <a:effectLst/>
          </p:spPr>
        </p:cxnSp>
        <p:cxnSp>
          <p:nvCxnSpPr>
            <p:cNvPr id="71" name="Gerader Verbinder 66"/>
            <p:cNvCxnSpPr/>
            <p:nvPr/>
          </p:nvCxnSpPr>
          <p:spPr>
            <a:xfrm rot="5400000">
              <a:off x="6754948" y="3089831"/>
              <a:ext cx="0" cy="108000"/>
            </a:xfrm>
            <a:prstGeom prst="line">
              <a:avLst/>
            </a:prstGeom>
            <a:noFill/>
            <a:ln w="9525" cap="flat" cmpd="sng" algn="ctr">
              <a:solidFill>
                <a:srgbClr val="00507F">
                  <a:shade val="95000"/>
                  <a:satMod val="105000"/>
                </a:srgbClr>
              </a:solidFill>
              <a:prstDash val="solid"/>
            </a:ln>
            <a:effectLst/>
          </p:spPr>
        </p:cxnSp>
        <p:cxnSp>
          <p:nvCxnSpPr>
            <p:cNvPr id="72" name="Gerader Verbinder 67"/>
            <p:cNvCxnSpPr/>
            <p:nvPr/>
          </p:nvCxnSpPr>
          <p:spPr>
            <a:xfrm rot="5400000">
              <a:off x="6756788" y="2932037"/>
              <a:ext cx="0" cy="216000"/>
            </a:xfrm>
            <a:prstGeom prst="line">
              <a:avLst/>
            </a:prstGeom>
            <a:noFill/>
            <a:ln w="9525" cap="flat" cmpd="sng" algn="ctr">
              <a:solidFill>
                <a:srgbClr val="00507F">
                  <a:shade val="95000"/>
                  <a:satMod val="105000"/>
                </a:srgbClr>
              </a:solidFill>
              <a:prstDash val="solid"/>
            </a:ln>
            <a:effectLst/>
          </p:spPr>
        </p:cxnSp>
        <p:cxnSp>
          <p:nvCxnSpPr>
            <p:cNvPr id="73" name="Gerader Verbinder 68"/>
            <p:cNvCxnSpPr/>
            <p:nvPr/>
          </p:nvCxnSpPr>
          <p:spPr>
            <a:xfrm rot="5400000">
              <a:off x="6756788" y="2712115"/>
              <a:ext cx="0" cy="216000"/>
            </a:xfrm>
            <a:prstGeom prst="line">
              <a:avLst/>
            </a:prstGeom>
            <a:noFill/>
            <a:ln w="9525" cap="flat" cmpd="sng" algn="ctr">
              <a:solidFill>
                <a:srgbClr val="00507F">
                  <a:shade val="95000"/>
                  <a:satMod val="105000"/>
                </a:srgbClr>
              </a:solidFill>
              <a:prstDash val="solid"/>
            </a:ln>
            <a:effectLst/>
          </p:spPr>
        </p:cxnSp>
        <p:cxnSp>
          <p:nvCxnSpPr>
            <p:cNvPr id="74" name="Gerader Verbinder 69"/>
            <p:cNvCxnSpPr/>
            <p:nvPr/>
          </p:nvCxnSpPr>
          <p:spPr>
            <a:xfrm rot="5400000">
              <a:off x="6754948" y="2816157"/>
              <a:ext cx="0" cy="108000"/>
            </a:xfrm>
            <a:prstGeom prst="line">
              <a:avLst/>
            </a:prstGeom>
            <a:noFill/>
            <a:ln w="9525" cap="flat" cmpd="sng" algn="ctr">
              <a:solidFill>
                <a:srgbClr val="00507F">
                  <a:shade val="95000"/>
                  <a:satMod val="105000"/>
                </a:srgbClr>
              </a:solidFill>
              <a:prstDash val="solid"/>
            </a:ln>
            <a:effectLst/>
          </p:spPr>
        </p:cxnSp>
        <p:cxnSp>
          <p:nvCxnSpPr>
            <p:cNvPr id="75" name="Gerader Verbinder 70"/>
            <p:cNvCxnSpPr/>
            <p:nvPr/>
          </p:nvCxnSpPr>
          <p:spPr>
            <a:xfrm rot="5400000">
              <a:off x="6754948" y="2926288"/>
              <a:ext cx="0" cy="108000"/>
            </a:xfrm>
            <a:prstGeom prst="line">
              <a:avLst/>
            </a:prstGeom>
            <a:noFill/>
            <a:ln w="9525" cap="flat" cmpd="sng" algn="ctr">
              <a:solidFill>
                <a:srgbClr val="00507F">
                  <a:shade val="95000"/>
                  <a:satMod val="105000"/>
                </a:srgbClr>
              </a:solidFill>
              <a:prstDash val="solid"/>
            </a:ln>
            <a:effectLst/>
          </p:spPr>
        </p:cxnSp>
        <p:cxnSp>
          <p:nvCxnSpPr>
            <p:cNvPr id="76" name="Gerader Verbinder 71"/>
            <p:cNvCxnSpPr/>
            <p:nvPr/>
          </p:nvCxnSpPr>
          <p:spPr>
            <a:xfrm rot="5400000">
              <a:off x="6754948" y="2869811"/>
              <a:ext cx="0" cy="108000"/>
            </a:xfrm>
            <a:prstGeom prst="line">
              <a:avLst/>
            </a:prstGeom>
            <a:noFill/>
            <a:ln w="9525" cap="flat" cmpd="sng" algn="ctr">
              <a:solidFill>
                <a:srgbClr val="00507F">
                  <a:shade val="95000"/>
                  <a:satMod val="105000"/>
                </a:srgbClr>
              </a:solidFill>
              <a:prstDash val="solid"/>
            </a:ln>
            <a:effectLst/>
          </p:spPr>
        </p:cxnSp>
        <p:cxnSp>
          <p:nvCxnSpPr>
            <p:cNvPr id="77" name="Gerader Verbinder 72"/>
            <p:cNvCxnSpPr/>
            <p:nvPr/>
          </p:nvCxnSpPr>
          <p:spPr>
            <a:xfrm rot="5400000">
              <a:off x="6756788" y="2490009"/>
              <a:ext cx="0" cy="216000"/>
            </a:xfrm>
            <a:prstGeom prst="line">
              <a:avLst/>
            </a:prstGeom>
            <a:noFill/>
            <a:ln w="9525" cap="flat" cmpd="sng" algn="ctr">
              <a:solidFill>
                <a:srgbClr val="00507F">
                  <a:shade val="95000"/>
                  <a:satMod val="105000"/>
                </a:srgbClr>
              </a:solidFill>
              <a:prstDash val="solid"/>
            </a:ln>
            <a:effectLst/>
          </p:spPr>
        </p:cxnSp>
        <p:cxnSp>
          <p:nvCxnSpPr>
            <p:cNvPr id="78" name="Gerader Verbinder 73"/>
            <p:cNvCxnSpPr/>
            <p:nvPr/>
          </p:nvCxnSpPr>
          <p:spPr>
            <a:xfrm rot="5400000">
              <a:off x="6754948" y="2594051"/>
              <a:ext cx="0" cy="108000"/>
            </a:xfrm>
            <a:prstGeom prst="line">
              <a:avLst/>
            </a:prstGeom>
            <a:noFill/>
            <a:ln w="9525" cap="flat" cmpd="sng" algn="ctr">
              <a:solidFill>
                <a:srgbClr val="00507F">
                  <a:shade val="95000"/>
                  <a:satMod val="105000"/>
                </a:srgbClr>
              </a:solidFill>
              <a:prstDash val="solid"/>
            </a:ln>
            <a:effectLst/>
          </p:spPr>
        </p:cxnSp>
        <p:cxnSp>
          <p:nvCxnSpPr>
            <p:cNvPr id="79" name="Gerader Verbinder 74"/>
            <p:cNvCxnSpPr/>
            <p:nvPr/>
          </p:nvCxnSpPr>
          <p:spPr>
            <a:xfrm rot="5400000">
              <a:off x="6754948" y="2704182"/>
              <a:ext cx="0" cy="108000"/>
            </a:xfrm>
            <a:prstGeom prst="line">
              <a:avLst/>
            </a:prstGeom>
            <a:noFill/>
            <a:ln w="9525" cap="flat" cmpd="sng" algn="ctr">
              <a:solidFill>
                <a:srgbClr val="00507F">
                  <a:shade val="95000"/>
                  <a:satMod val="105000"/>
                </a:srgbClr>
              </a:solidFill>
              <a:prstDash val="solid"/>
            </a:ln>
            <a:effectLst/>
          </p:spPr>
        </p:cxnSp>
        <p:cxnSp>
          <p:nvCxnSpPr>
            <p:cNvPr id="80" name="Gerader Verbinder 75"/>
            <p:cNvCxnSpPr/>
            <p:nvPr/>
          </p:nvCxnSpPr>
          <p:spPr>
            <a:xfrm rot="5400000">
              <a:off x="6754948" y="2647705"/>
              <a:ext cx="0" cy="108000"/>
            </a:xfrm>
            <a:prstGeom prst="line">
              <a:avLst/>
            </a:prstGeom>
            <a:noFill/>
            <a:ln w="9525" cap="flat" cmpd="sng" algn="ctr">
              <a:solidFill>
                <a:srgbClr val="00507F">
                  <a:shade val="95000"/>
                  <a:satMod val="105000"/>
                </a:srgbClr>
              </a:solidFill>
              <a:prstDash val="solid"/>
            </a:ln>
            <a:effectLst/>
          </p:spPr>
        </p:cxnSp>
        <p:cxnSp>
          <p:nvCxnSpPr>
            <p:cNvPr id="81" name="Gerader Verbinder 76"/>
            <p:cNvCxnSpPr/>
            <p:nvPr/>
          </p:nvCxnSpPr>
          <p:spPr>
            <a:xfrm rot="5400000">
              <a:off x="6756788" y="2487153"/>
              <a:ext cx="0" cy="216000"/>
            </a:xfrm>
            <a:prstGeom prst="line">
              <a:avLst/>
            </a:prstGeom>
            <a:noFill/>
            <a:ln w="9525" cap="flat" cmpd="sng" algn="ctr">
              <a:solidFill>
                <a:srgbClr val="00507F">
                  <a:shade val="95000"/>
                  <a:satMod val="105000"/>
                </a:srgbClr>
              </a:solidFill>
              <a:prstDash val="solid"/>
            </a:ln>
            <a:effectLst/>
          </p:spPr>
        </p:cxnSp>
        <p:cxnSp>
          <p:nvCxnSpPr>
            <p:cNvPr id="82" name="Gerader Verbinder 77"/>
            <p:cNvCxnSpPr/>
            <p:nvPr/>
          </p:nvCxnSpPr>
          <p:spPr>
            <a:xfrm rot="5400000">
              <a:off x="6756788" y="2267133"/>
              <a:ext cx="0" cy="216000"/>
            </a:xfrm>
            <a:prstGeom prst="line">
              <a:avLst/>
            </a:prstGeom>
            <a:noFill/>
            <a:ln w="9525" cap="flat" cmpd="sng" algn="ctr">
              <a:solidFill>
                <a:srgbClr val="00507F">
                  <a:shade val="95000"/>
                  <a:satMod val="105000"/>
                </a:srgbClr>
              </a:solidFill>
              <a:prstDash val="solid"/>
            </a:ln>
            <a:effectLst/>
          </p:spPr>
        </p:cxnSp>
        <p:cxnSp>
          <p:nvCxnSpPr>
            <p:cNvPr id="83" name="Gerader Verbinder 78"/>
            <p:cNvCxnSpPr/>
            <p:nvPr/>
          </p:nvCxnSpPr>
          <p:spPr>
            <a:xfrm rot="5400000">
              <a:off x="6754948" y="2371175"/>
              <a:ext cx="0" cy="108000"/>
            </a:xfrm>
            <a:prstGeom prst="line">
              <a:avLst/>
            </a:prstGeom>
            <a:noFill/>
            <a:ln w="9525" cap="flat" cmpd="sng" algn="ctr">
              <a:solidFill>
                <a:srgbClr val="00507F">
                  <a:shade val="95000"/>
                  <a:satMod val="105000"/>
                </a:srgbClr>
              </a:solidFill>
              <a:prstDash val="solid"/>
            </a:ln>
            <a:effectLst/>
          </p:spPr>
        </p:cxnSp>
        <p:cxnSp>
          <p:nvCxnSpPr>
            <p:cNvPr id="84" name="Gerader Verbinder 79"/>
            <p:cNvCxnSpPr/>
            <p:nvPr/>
          </p:nvCxnSpPr>
          <p:spPr>
            <a:xfrm rot="5400000">
              <a:off x="6754948" y="2481306"/>
              <a:ext cx="0" cy="108000"/>
            </a:xfrm>
            <a:prstGeom prst="line">
              <a:avLst/>
            </a:prstGeom>
            <a:noFill/>
            <a:ln w="9525" cap="flat" cmpd="sng" algn="ctr">
              <a:solidFill>
                <a:srgbClr val="00507F">
                  <a:shade val="95000"/>
                  <a:satMod val="105000"/>
                </a:srgbClr>
              </a:solidFill>
              <a:prstDash val="solid"/>
            </a:ln>
            <a:effectLst/>
          </p:spPr>
        </p:cxnSp>
        <p:cxnSp>
          <p:nvCxnSpPr>
            <p:cNvPr id="85" name="Gerader Verbinder 80"/>
            <p:cNvCxnSpPr/>
            <p:nvPr/>
          </p:nvCxnSpPr>
          <p:spPr>
            <a:xfrm rot="5400000">
              <a:off x="6754948" y="2424829"/>
              <a:ext cx="0" cy="108000"/>
            </a:xfrm>
            <a:prstGeom prst="line">
              <a:avLst/>
            </a:prstGeom>
            <a:noFill/>
            <a:ln w="9525" cap="flat" cmpd="sng" algn="ctr">
              <a:solidFill>
                <a:srgbClr val="00507F">
                  <a:shade val="95000"/>
                  <a:satMod val="105000"/>
                </a:srgbClr>
              </a:solidFill>
              <a:prstDash val="solid"/>
            </a:ln>
            <a:effectLst/>
          </p:spPr>
        </p:cxnSp>
        <p:cxnSp>
          <p:nvCxnSpPr>
            <p:cNvPr id="86" name="Gerader Verbinder 81"/>
            <p:cNvCxnSpPr/>
            <p:nvPr/>
          </p:nvCxnSpPr>
          <p:spPr>
            <a:xfrm rot="5400000">
              <a:off x="6756788" y="2045027"/>
              <a:ext cx="0" cy="216000"/>
            </a:xfrm>
            <a:prstGeom prst="line">
              <a:avLst/>
            </a:prstGeom>
            <a:noFill/>
            <a:ln w="9525" cap="flat" cmpd="sng" algn="ctr">
              <a:solidFill>
                <a:srgbClr val="00507F">
                  <a:shade val="95000"/>
                  <a:satMod val="105000"/>
                </a:srgbClr>
              </a:solidFill>
              <a:prstDash val="solid"/>
            </a:ln>
            <a:effectLst/>
          </p:spPr>
        </p:cxnSp>
        <p:cxnSp>
          <p:nvCxnSpPr>
            <p:cNvPr id="87" name="Gerader Verbinder 82"/>
            <p:cNvCxnSpPr/>
            <p:nvPr/>
          </p:nvCxnSpPr>
          <p:spPr>
            <a:xfrm rot="5400000">
              <a:off x="6754948" y="2149069"/>
              <a:ext cx="0" cy="108000"/>
            </a:xfrm>
            <a:prstGeom prst="line">
              <a:avLst/>
            </a:prstGeom>
            <a:noFill/>
            <a:ln w="9525" cap="flat" cmpd="sng" algn="ctr">
              <a:solidFill>
                <a:srgbClr val="00507F">
                  <a:shade val="95000"/>
                  <a:satMod val="105000"/>
                </a:srgbClr>
              </a:solidFill>
              <a:prstDash val="solid"/>
            </a:ln>
            <a:effectLst/>
          </p:spPr>
        </p:cxnSp>
        <p:cxnSp>
          <p:nvCxnSpPr>
            <p:cNvPr id="88" name="Gerader Verbinder 83"/>
            <p:cNvCxnSpPr/>
            <p:nvPr/>
          </p:nvCxnSpPr>
          <p:spPr>
            <a:xfrm rot="5400000">
              <a:off x="6754948" y="2259200"/>
              <a:ext cx="0" cy="108000"/>
            </a:xfrm>
            <a:prstGeom prst="line">
              <a:avLst/>
            </a:prstGeom>
            <a:noFill/>
            <a:ln w="9525" cap="flat" cmpd="sng" algn="ctr">
              <a:solidFill>
                <a:srgbClr val="00507F">
                  <a:shade val="95000"/>
                  <a:satMod val="105000"/>
                </a:srgbClr>
              </a:solidFill>
              <a:prstDash val="solid"/>
            </a:ln>
            <a:effectLst/>
          </p:spPr>
        </p:cxnSp>
        <p:cxnSp>
          <p:nvCxnSpPr>
            <p:cNvPr id="89" name="Gerader Verbinder 84"/>
            <p:cNvCxnSpPr/>
            <p:nvPr/>
          </p:nvCxnSpPr>
          <p:spPr>
            <a:xfrm rot="5400000">
              <a:off x="6754948" y="2202723"/>
              <a:ext cx="0" cy="108000"/>
            </a:xfrm>
            <a:prstGeom prst="line">
              <a:avLst/>
            </a:prstGeom>
            <a:noFill/>
            <a:ln w="9525" cap="flat" cmpd="sng" algn="ctr">
              <a:solidFill>
                <a:srgbClr val="00507F">
                  <a:shade val="95000"/>
                  <a:satMod val="105000"/>
                </a:srgbClr>
              </a:solidFill>
              <a:prstDash val="solid"/>
            </a:ln>
            <a:effectLst/>
          </p:spPr>
        </p:cxnSp>
        <p:cxnSp>
          <p:nvCxnSpPr>
            <p:cNvPr id="90" name="Gerader Verbinder 85"/>
            <p:cNvCxnSpPr/>
            <p:nvPr/>
          </p:nvCxnSpPr>
          <p:spPr>
            <a:xfrm rot="5400000">
              <a:off x="6756788" y="1821595"/>
              <a:ext cx="0" cy="216000"/>
            </a:xfrm>
            <a:prstGeom prst="line">
              <a:avLst/>
            </a:prstGeom>
            <a:noFill/>
            <a:ln w="9525" cap="flat" cmpd="sng" algn="ctr">
              <a:solidFill>
                <a:srgbClr val="00507F">
                  <a:shade val="95000"/>
                  <a:satMod val="105000"/>
                </a:srgbClr>
              </a:solidFill>
              <a:prstDash val="solid"/>
            </a:ln>
            <a:effectLst/>
          </p:spPr>
        </p:cxnSp>
        <p:cxnSp>
          <p:nvCxnSpPr>
            <p:cNvPr id="91" name="Gerader Verbinder 86"/>
            <p:cNvCxnSpPr/>
            <p:nvPr/>
          </p:nvCxnSpPr>
          <p:spPr>
            <a:xfrm rot="5400000">
              <a:off x="6754948" y="1925637"/>
              <a:ext cx="0" cy="108000"/>
            </a:xfrm>
            <a:prstGeom prst="line">
              <a:avLst/>
            </a:prstGeom>
            <a:noFill/>
            <a:ln w="9525" cap="flat" cmpd="sng" algn="ctr">
              <a:solidFill>
                <a:srgbClr val="00507F">
                  <a:shade val="95000"/>
                  <a:satMod val="105000"/>
                </a:srgbClr>
              </a:solidFill>
              <a:prstDash val="solid"/>
            </a:ln>
            <a:effectLst/>
          </p:spPr>
        </p:cxnSp>
        <p:cxnSp>
          <p:nvCxnSpPr>
            <p:cNvPr id="92" name="Gerader Verbinder 87"/>
            <p:cNvCxnSpPr/>
            <p:nvPr/>
          </p:nvCxnSpPr>
          <p:spPr>
            <a:xfrm rot="5400000">
              <a:off x="6754948" y="2035768"/>
              <a:ext cx="0" cy="108000"/>
            </a:xfrm>
            <a:prstGeom prst="line">
              <a:avLst/>
            </a:prstGeom>
            <a:noFill/>
            <a:ln w="9525" cap="flat" cmpd="sng" algn="ctr">
              <a:solidFill>
                <a:srgbClr val="00507F">
                  <a:shade val="95000"/>
                  <a:satMod val="105000"/>
                </a:srgbClr>
              </a:solidFill>
              <a:prstDash val="solid"/>
            </a:ln>
            <a:effectLst/>
          </p:spPr>
        </p:cxnSp>
        <p:cxnSp>
          <p:nvCxnSpPr>
            <p:cNvPr id="93" name="Gerader Verbinder 88"/>
            <p:cNvCxnSpPr/>
            <p:nvPr/>
          </p:nvCxnSpPr>
          <p:spPr>
            <a:xfrm rot="5400000">
              <a:off x="6754948" y="1979291"/>
              <a:ext cx="0" cy="108000"/>
            </a:xfrm>
            <a:prstGeom prst="line">
              <a:avLst/>
            </a:prstGeom>
            <a:noFill/>
            <a:ln w="9525" cap="flat" cmpd="sng" algn="ctr">
              <a:solidFill>
                <a:srgbClr val="00507F">
                  <a:shade val="95000"/>
                  <a:satMod val="105000"/>
                </a:srgbClr>
              </a:solidFill>
              <a:prstDash val="solid"/>
            </a:ln>
            <a:effectLst/>
          </p:spPr>
        </p:cxnSp>
        <p:cxnSp>
          <p:nvCxnSpPr>
            <p:cNvPr id="94" name="Gerader Verbinder 89"/>
            <p:cNvCxnSpPr/>
            <p:nvPr/>
          </p:nvCxnSpPr>
          <p:spPr>
            <a:xfrm rot="5400000">
              <a:off x="6756788" y="1599489"/>
              <a:ext cx="0" cy="216000"/>
            </a:xfrm>
            <a:prstGeom prst="line">
              <a:avLst/>
            </a:prstGeom>
            <a:noFill/>
            <a:ln w="9525" cap="flat" cmpd="sng" algn="ctr">
              <a:solidFill>
                <a:srgbClr val="00507F">
                  <a:shade val="95000"/>
                  <a:satMod val="105000"/>
                </a:srgbClr>
              </a:solidFill>
              <a:prstDash val="solid"/>
            </a:ln>
            <a:effectLst/>
          </p:spPr>
        </p:cxnSp>
        <p:cxnSp>
          <p:nvCxnSpPr>
            <p:cNvPr id="95" name="Gerader Verbinder 90"/>
            <p:cNvCxnSpPr/>
            <p:nvPr/>
          </p:nvCxnSpPr>
          <p:spPr>
            <a:xfrm rot="5400000">
              <a:off x="6754948" y="1703531"/>
              <a:ext cx="0" cy="108000"/>
            </a:xfrm>
            <a:prstGeom prst="line">
              <a:avLst/>
            </a:prstGeom>
            <a:noFill/>
            <a:ln w="9525" cap="flat" cmpd="sng" algn="ctr">
              <a:solidFill>
                <a:srgbClr val="00507F">
                  <a:shade val="95000"/>
                  <a:satMod val="105000"/>
                </a:srgbClr>
              </a:solidFill>
              <a:prstDash val="solid"/>
            </a:ln>
            <a:effectLst/>
          </p:spPr>
        </p:cxnSp>
        <p:cxnSp>
          <p:nvCxnSpPr>
            <p:cNvPr id="96" name="Gerader Verbinder 91"/>
            <p:cNvCxnSpPr/>
            <p:nvPr/>
          </p:nvCxnSpPr>
          <p:spPr>
            <a:xfrm rot="5400000">
              <a:off x="6754948" y="1813662"/>
              <a:ext cx="0" cy="108000"/>
            </a:xfrm>
            <a:prstGeom prst="line">
              <a:avLst/>
            </a:prstGeom>
            <a:noFill/>
            <a:ln w="9525" cap="flat" cmpd="sng" algn="ctr">
              <a:solidFill>
                <a:srgbClr val="00507F">
                  <a:shade val="95000"/>
                  <a:satMod val="105000"/>
                </a:srgbClr>
              </a:solidFill>
              <a:prstDash val="solid"/>
            </a:ln>
            <a:effectLst/>
          </p:spPr>
        </p:cxnSp>
        <p:cxnSp>
          <p:nvCxnSpPr>
            <p:cNvPr id="97" name="Gerader Verbinder 92"/>
            <p:cNvCxnSpPr/>
            <p:nvPr/>
          </p:nvCxnSpPr>
          <p:spPr>
            <a:xfrm rot="5400000">
              <a:off x="6754948" y="1757185"/>
              <a:ext cx="0" cy="108000"/>
            </a:xfrm>
            <a:prstGeom prst="line">
              <a:avLst/>
            </a:prstGeom>
            <a:noFill/>
            <a:ln w="9525" cap="flat" cmpd="sng" algn="ctr">
              <a:solidFill>
                <a:srgbClr val="00507F">
                  <a:shade val="95000"/>
                  <a:satMod val="105000"/>
                </a:srgbClr>
              </a:solidFill>
              <a:prstDash val="solid"/>
            </a:ln>
            <a:effectLst/>
          </p:spPr>
        </p:cxnSp>
        <p:cxnSp>
          <p:nvCxnSpPr>
            <p:cNvPr id="98" name="Gerader Verbinder 93"/>
            <p:cNvCxnSpPr/>
            <p:nvPr/>
          </p:nvCxnSpPr>
          <p:spPr>
            <a:xfrm rot="5400000">
              <a:off x="6756788" y="1599391"/>
              <a:ext cx="0" cy="216000"/>
            </a:xfrm>
            <a:prstGeom prst="line">
              <a:avLst/>
            </a:prstGeom>
            <a:noFill/>
            <a:ln w="9525" cap="flat" cmpd="sng" algn="ctr">
              <a:solidFill>
                <a:srgbClr val="00507F">
                  <a:shade val="95000"/>
                  <a:satMod val="105000"/>
                </a:srgbClr>
              </a:solidFill>
              <a:prstDash val="solid"/>
            </a:ln>
            <a:effectLst/>
          </p:spPr>
        </p:cxnSp>
        <p:cxnSp>
          <p:nvCxnSpPr>
            <p:cNvPr id="99" name="Gerader Verbinder 94"/>
            <p:cNvCxnSpPr/>
            <p:nvPr/>
          </p:nvCxnSpPr>
          <p:spPr>
            <a:xfrm rot="5400000">
              <a:off x="6754948" y="1483511"/>
              <a:ext cx="0" cy="108000"/>
            </a:xfrm>
            <a:prstGeom prst="line">
              <a:avLst/>
            </a:prstGeom>
            <a:noFill/>
            <a:ln w="9525" cap="flat" cmpd="sng" algn="ctr">
              <a:solidFill>
                <a:srgbClr val="00507F">
                  <a:shade val="95000"/>
                  <a:satMod val="105000"/>
                </a:srgbClr>
              </a:solidFill>
              <a:prstDash val="solid"/>
            </a:ln>
            <a:effectLst/>
          </p:spPr>
        </p:cxnSp>
        <p:cxnSp>
          <p:nvCxnSpPr>
            <p:cNvPr id="100" name="Gerader Verbinder 95"/>
            <p:cNvCxnSpPr/>
            <p:nvPr/>
          </p:nvCxnSpPr>
          <p:spPr>
            <a:xfrm rot="5400000">
              <a:off x="6754948" y="1593642"/>
              <a:ext cx="0" cy="108000"/>
            </a:xfrm>
            <a:prstGeom prst="line">
              <a:avLst/>
            </a:prstGeom>
            <a:noFill/>
            <a:ln w="9525" cap="flat" cmpd="sng" algn="ctr">
              <a:solidFill>
                <a:srgbClr val="00507F">
                  <a:shade val="95000"/>
                  <a:satMod val="105000"/>
                </a:srgbClr>
              </a:solidFill>
              <a:prstDash val="solid"/>
            </a:ln>
            <a:effectLst/>
          </p:spPr>
        </p:cxnSp>
        <p:cxnSp>
          <p:nvCxnSpPr>
            <p:cNvPr id="101" name="Gerader Verbinder 96"/>
            <p:cNvCxnSpPr/>
            <p:nvPr/>
          </p:nvCxnSpPr>
          <p:spPr>
            <a:xfrm rot="5400000">
              <a:off x="6754948" y="1537165"/>
              <a:ext cx="0" cy="108000"/>
            </a:xfrm>
            <a:prstGeom prst="line">
              <a:avLst/>
            </a:prstGeom>
            <a:noFill/>
            <a:ln w="9525" cap="flat" cmpd="sng" algn="ctr">
              <a:solidFill>
                <a:srgbClr val="00507F">
                  <a:shade val="95000"/>
                  <a:satMod val="105000"/>
                </a:srgbClr>
              </a:solidFill>
              <a:prstDash val="solid"/>
            </a:ln>
            <a:effectLst/>
          </p:spPr>
        </p:cxnSp>
        <p:cxnSp>
          <p:nvCxnSpPr>
            <p:cNvPr id="102" name="Gerader Verbinder 97"/>
            <p:cNvCxnSpPr/>
            <p:nvPr/>
          </p:nvCxnSpPr>
          <p:spPr>
            <a:xfrm rot="5400000">
              <a:off x="6756788" y="1359704"/>
              <a:ext cx="0" cy="216000"/>
            </a:xfrm>
            <a:prstGeom prst="line">
              <a:avLst/>
            </a:prstGeom>
            <a:noFill/>
            <a:ln w="9525" cap="flat" cmpd="sng" algn="ctr">
              <a:solidFill>
                <a:srgbClr val="00507F">
                  <a:shade val="95000"/>
                  <a:satMod val="105000"/>
                </a:srgbClr>
              </a:solidFill>
              <a:prstDash val="solid"/>
            </a:ln>
            <a:effectLst/>
          </p:spPr>
        </p:cxnSp>
      </p:grpSp>
    </p:spTree>
    <p:extLst>
      <p:ext uri="{BB962C8B-B14F-4D97-AF65-F5344CB8AC3E}">
        <p14:creationId xmlns:p14="http://schemas.microsoft.com/office/powerpoint/2010/main" val="113676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dirty="0"/>
              <a:t>Thank you for your attention!</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a:t>Please insert your name</a:t>
            </a:r>
          </a:p>
          <a:p>
            <a:pPr lvl="0"/>
            <a:r>
              <a:rPr lang="en-GB" noProof="0" dirty="0"/>
              <a:t>Please insert your position</a:t>
            </a:r>
          </a:p>
          <a:p>
            <a:pPr lvl="0"/>
            <a:r>
              <a:rPr lang="en-GB" noProof="0" dirty="0"/>
              <a:t>Please insert your company</a:t>
            </a:r>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rPr>
              <a:t>Copyright: S. Werner</a:t>
            </a:r>
          </a:p>
        </p:txBody>
      </p:sp>
      <p:sp>
        <p:nvSpPr>
          <p:cNvPr id="3" name="Inhaltsplatzhalter 2" descr="Please enter Venue, Date" title="Please enter Venue, Date"/>
          <p:cNvSpPr>
            <a:spLocks noGrp="1"/>
          </p:cNvSpPr>
          <p:nvPr>
            <p:ph sz="quarter" idx="12" hasCustomPrompt="1"/>
          </p:nvPr>
        </p:nvSpPr>
        <p:spPr>
          <a:xfrm>
            <a:off x="2495550" y="6238875"/>
            <a:ext cx="7199313"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a:t>Please enter venue, data.</a:t>
            </a:r>
          </a:p>
        </p:txBody>
      </p:sp>
      <p:pic>
        <p:nvPicPr>
          <p:cNvPr id="9" name="Grafik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87357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3076" y="4123472"/>
            <a:ext cx="8652449" cy="648072"/>
          </a:xfrm>
          <a:prstGeom prst="rect">
            <a:avLst/>
          </a:prstGeom>
        </p:spPr>
        <p:txBody>
          <a:bodyPr anchor="ctr"/>
          <a:lstStyle>
            <a:lvl1pPr algn="l">
              <a:defRPr sz="2400">
                <a:solidFill>
                  <a:schemeClr val="bg1"/>
                </a:solidFill>
              </a:defRPr>
            </a:lvl1pPr>
          </a:lstStyle>
          <a:p>
            <a:r>
              <a:rPr lang="en-GB" dirty="0"/>
              <a:t>Thank you for your attention!</a:t>
            </a:r>
            <a:endParaRPr lang="de-DE" dirty="0"/>
          </a:p>
        </p:txBody>
      </p:sp>
      <p:sp>
        <p:nvSpPr>
          <p:cNvPr id="11" name="Textplatzhalter 10"/>
          <p:cNvSpPr>
            <a:spLocks noGrp="1"/>
          </p:cNvSpPr>
          <p:nvPr>
            <p:ph type="body" sz="quarter" idx="11" hasCustomPrompt="1"/>
          </p:nvPr>
        </p:nvSpPr>
        <p:spPr>
          <a:xfrm>
            <a:off x="323078" y="48704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a:t>Please insert your name</a:t>
            </a:r>
          </a:p>
          <a:p>
            <a:pPr lvl="0"/>
            <a:r>
              <a:rPr lang="en-GB" noProof="0" dirty="0"/>
              <a:t>Please insert your position</a:t>
            </a:r>
          </a:p>
          <a:p>
            <a:pPr lvl="0"/>
            <a:r>
              <a:rPr lang="en-GB" noProof="0" dirty="0"/>
              <a:t>Please insert your company</a:t>
            </a:r>
          </a:p>
        </p:txBody>
      </p:sp>
      <p:pic>
        <p:nvPicPr>
          <p:cNvPr id="10" name="Grafik 9"/>
          <p:cNvPicPr>
            <a:picLocks noChangeAspect="1"/>
          </p:cNvPicPr>
          <p:nvPr userDrawn="1"/>
        </p:nvPicPr>
        <p:blipFill>
          <a:blip r:embed="rId4"/>
          <a:stretch>
            <a:fillRect/>
          </a:stretch>
        </p:blipFill>
        <p:spPr>
          <a:xfrm>
            <a:off x="323077" y="250257"/>
            <a:ext cx="11532769"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rPr>
              <a:t>Copyright: S. Werner</a:t>
            </a:r>
          </a:p>
        </p:txBody>
      </p:sp>
      <p:sp>
        <p:nvSpPr>
          <p:cNvPr id="3" name="Inhaltsplatzhalter 2" descr="Please enter Venue, Date" title="Please enter Venue, Date"/>
          <p:cNvSpPr>
            <a:spLocks noGrp="1"/>
          </p:cNvSpPr>
          <p:nvPr>
            <p:ph sz="quarter" idx="12" hasCustomPrompt="1"/>
          </p:nvPr>
        </p:nvSpPr>
        <p:spPr>
          <a:xfrm>
            <a:off x="2495550" y="6238875"/>
            <a:ext cx="7199313" cy="503238"/>
          </a:xfrm>
          <a:prstGeom prst="rect">
            <a:avLst/>
          </a:prstGeom>
        </p:spPr>
        <p:txBody>
          <a:bodyPr anchor="ctr" anchorCtr="0">
            <a:noAutofit/>
          </a:bodyPr>
          <a:lstStyle>
            <a:lvl1pPr algn="ctr">
              <a:defRPr sz="1200" baseline="0">
                <a:solidFill>
                  <a:srgbClr val="00507F"/>
                </a:solidFill>
                <a:latin typeface="Arial" panose="020B0604020202020204" pitchFamily="34" charset="0"/>
                <a:cs typeface="Arial" panose="020B0604020202020204" pitchFamily="34" charset="0"/>
              </a:defRPr>
            </a:lvl1pPr>
            <a:lvl2pPr>
              <a:defRPr sz="1500">
                <a:solidFill>
                  <a:srgbClr val="00507F"/>
                </a:solidFill>
              </a:defRPr>
            </a:lvl2pPr>
            <a:lvl3pPr>
              <a:defRPr sz="1500">
                <a:solidFill>
                  <a:srgbClr val="00507F"/>
                </a:solidFill>
              </a:defRPr>
            </a:lvl3pPr>
            <a:lvl4pPr>
              <a:defRPr sz="1500">
                <a:solidFill>
                  <a:srgbClr val="00507F"/>
                </a:solidFill>
              </a:defRPr>
            </a:lvl4pPr>
            <a:lvl5pPr>
              <a:defRPr sz="1500">
                <a:solidFill>
                  <a:srgbClr val="00507F"/>
                </a:solidFill>
              </a:defRPr>
            </a:lvl5pPr>
          </a:lstStyle>
          <a:p>
            <a:pPr lvl="0"/>
            <a:r>
              <a:rPr lang="en-GB" noProof="0" dirty="0"/>
              <a:t>Please enter venue, data.</a:t>
            </a:r>
          </a:p>
        </p:txBody>
      </p:sp>
      <p:pic>
        <p:nvPicPr>
          <p:cNvPr id="12" name="Grafik 11"/>
          <p:cNvPicPr>
            <a:picLocks noChangeAspect="1"/>
          </p:cNvPicPr>
          <p:nvPr userDrawn="1"/>
        </p:nvPicPr>
        <p:blipFill>
          <a:blip r:embed="rId6"/>
          <a:stretch>
            <a:fillRect/>
          </a:stretch>
        </p:blipFill>
        <p:spPr>
          <a:xfrm>
            <a:off x="323077" y="177473"/>
            <a:ext cx="11532770" cy="3828385"/>
          </a:xfrm>
          <a:prstGeom prst="rect">
            <a:avLst/>
          </a:prstGeom>
        </p:spPr>
      </p:pic>
      <p:pic>
        <p:nvPicPr>
          <p:cNvPr id="13" name="Grafik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033056">
            <a:off x="117187" y="113488"/>
            <a:ext cx="1257475" cy="1267002"/>
          </a:xfrm>
          <a:prstGeom prst="rect">
            <a:avLst/>
          </a:prstGeom>
        </p:spPr>
      </p:pic>
    </p:spTree>
    <p:extLst>
      <p:ext uri="{BB962C8B-B14F-4D97-AF65-F5344CB8AC3E}">
        <p14:creationId xmlns:p14="http://schemas.microsoft.com/office/powerpoint/2010/main" val="224980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0" name="Textplatzhalter 9"/>
          <p:cNvSpPr>
            <a:spLocks noGrp="1"/>
          </p:cNvSpPr>
          <p:nvPr>
            <p:ph type="body" sz="quarter" idx="10" hasCustomPrompt="1"/>
          </p:nvPr>
        </p:nvSpPr>
        <p:spPr>
          <a:xfrm>
            <a:off x="349199" y="964800"/>
            <a:ext cx="7448400"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a:t>Sub-Headline</a:t>
            </a:r>
          </a:p>
          <a:p>
            <a:pPr lvl="0"/>
            <a:endParaRPr lang="de-DE" dirty="0"/>
          </a:p>
        </p:txBody>
      </p:sp>
      <p:sp>
        <p:nvSpPr>
          <p:cNvPr id="4" name="Textplatzhalter 3"/>
          <p:cNvSpPr>
            <a:spLocks noGrp="1"/>
          </p:cNvSpPr>
          <p:nvPr>
            <p:ph type="body" sz="quarter" idx="11" hasCustomPrompt="1"/>
          </p:nvPr>
        </p:nvSpPr>
        <p:spPr>
          <a:xfrm>
            <a:off x="349199" y="1562400"/>
            <a:ext cx="114876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600">
                <a:solidFill>
                  <a:srgbClr val="00507F"/>
                </a:solidFill>
                <a:latin typeface="Arial" panose="020B0604020202020204" pitchFamily="34" charset="0"/>
                <a:cs typeface="Arial" panose="020B0604020202020204" pitchFamily="34" charset="0"/>
              </a:defRPr>
            </a:lvl5pPr>
          </a:lstStyle>
          <a:p>
            <a:pPr lvl="0"/>
            <a:r>
              <a:rPr lang="en-GB" noProof="0" dirty="0"/>
              <a:t>Text master format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8" name="Grafik 7"/>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185717"/>
            <a:ext cx="10242579" cy="723797"/>
          </a:xfrm>
          <a:prstGeom prst="rect">
            <a:avLst/>
          </a:prstGeom>
          <a:solidFill>
            <a:sysClr val="window" lastClr="FFFFFF"/>
          </a:solidFill>
        </p:spPr>
      </p:pic>
      <p:sp>
        <p:nvSpPr>
          <p:cNvPr id="9" name="Titel 1"/>
          <p:cNvSpPr>
            <a:spLocks noGrp="1"/>
          </p:cNvSpPr>
          <p:nvPr>
            <p:ph type="title" hasCustomPrompt="1"/>
          </p:nvPr>
        </p:nvSpPr>
        <p:spPr>
          <a:xfrm>
            <a:off x="334567" y="236210"/>
            <a:ext cx="8640959" cy="622810"/>
          </a:xfrm>
          <a:prstGeom prst="rect">
            <a:avLst/>
          </a:prstGeom>
        </p:spPr>
        <p:txBody>
          <a:bodyPr>
            <a:normAutofit/>
          </a:bodyPr>
          <a:lstStyle>
            <a:lvl1pPr>
              <a:defRPr sz="2400"/>
            </a:lvl1pPr>
          </a:lstStyle>
          <a:p>
            <a:r>
              <a:rPr lang="en-GB" noProof="0" dirty="0"/>
              <a:t>Edit the headline</a:t>
            </a:r>
            <a:endParaRPr lang="de-DE" dirty="0"/>
          </a:p>
        </p:txBody>
      </p:sp>
    </p:spTree>
    <p:extLst>
      <p:ext uri="{BB962C8B-B14F-4D97-AF65-F5344CB8AC3E}">
        <p14:creationId xmlns:p14="http://schemas.microsoft.com/office/powerpoint/2010/main" val="35619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1 Spalte + Bild">
    <p:spTree>
      <p:nvGrpSpPr>
        <p:cNvPr id="1" name=""/>
        <p:cNvGrpSpPr/>
        <p:nvPr/>
      </p:nvGrpSpPr>
      <p:grpSpPr>
        <a:xfrm>
          <a:off x="0" y="0"/>
          <a:ext cx="0" cy="0"/>
          <a:chOff x="0" y="0"/>
          <a:chExt cx="0" cy="0"/>
        </a:xfrm>
      </p:grpSpPr>
      <p:sp>
        <p:nvSpPr>
          <p:cNvPr id="2" name="Titel 1"/>
          <p:cNvSpPr>
            <a:spLocks noGrp="1"/>
          </p:cNvSpPr>
          <p:nvPr>
            <p:ph type="title"/>
          </p:nvPr>
        </p:nvSpPr>
        <p:spPr>
          <a:xfrm>
            <a:off x="349276" y="313223"/>
            <a:ext cx="8557627" cy="538745"/>
          </a:xfrm>
          <a:prstGeom prst="rect">
            <a:avLst/>
          </a:prstGeom>
        </p:spPr>
        <p:txBody>
          <a:bodyPr/>
          <a:lstStyle/>
          <a:p>
            <a:r>
              <a:rPr lang="en-US" noProof="0" dirty="0" err="1"/>
              <a:t>Mastertitelformat</a:t>
            </a:r>
            <a:r>
              <a:rPr lang="en-US" noProof="0" dirty="0"/>
              <a:t> </a:t>
            </a:r>
            <a:r>
              <a:rPr lang="en-US" noProof="0" dirty="0" err="1"/>
              <a:t>bearbeiten</a:t>
            </a:r>
            <a:endParaRPr lang="en-US" noProof="0" dirty="0"/>
          </a:p>
        </p:txBody>
      </p:sp>
      <p:sp>
        <p:nvSpPr>
          <p:cNvPr id="3" name="Inhaltsplatzhalter 2"/>
          <p:cNvSpPr>
            <a:spLocks noGrp="1"/>
          </p:cNvSpPr>
          <p:nvPr>
            <p:ph idx="1"/>
          </p:nvPr>
        </p:nvSpPr>
        <p:spPr>
          <a:xfrm>
            <a:off x="349276" y="1562033"/>
            <a:ext cx="7447794" cy="4573059"/>
          </a:xfrm>
          <a:prstGeom prst="rect">
            <a:avLst/>
          </a:prstGeom>
        </p:spPr>
        <p:txBody>
          <a:bodyPr/>
          <a:lstStyle>
            <a:lvl1pPr>
              <a:lnSpc>
                <a:spcPct val="150000"/>
              </a:lnSpc>
              <a:defRPr b="0"/>
            </a:lvl1pPr>
            <a:lvl2pPr>
              <a:lnSpc>
                <a:spcPct val="150000"/>
              </a:lnSpc>
              <a:defRPr/>
            </a:lvl2pPr>
            <a:lvl3pPr>
              <a:lnSpc>
                <a:spcPct val="150000"/>
              </a:lnSpc>
              <a:defRPr/>
            </a:lvl3pPr>
            <a:lvl4pPr>
              <a:lnSpc>
                <a:spcPct val="150000"/>
              </a:lnSpc>
              <a:defRPr/>
            </a:lvl4pPr>
            <a:lvl5pPr>
              <a:lnSpc>
                <a:spcPct val="150000"/>
              </a:lnSpc>
              <a:defRPr sz="1800">
                <a:solidFill>
                  <a:srgbClr val="00507F"/>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9" name="Textplatzhalter 7"/>
          <p:cNvSpPr>
            <a:spLocks noGrp="1"/>
          </p:cNvSpPr>
          <p:nvPr>
            <p:ph type="body" sz="quarter" idx="10" hasCustomPrompt="1"/>
          </p:nvPr>
        </p:nvSpPr>
        <p:spPr>
          <a:xfrm>
            <a:off x="349205" y="964727"/>
            <a:ext cx="7447865" cy="438948"/>
          </a:xfrm>
          <a:prstGeom prst="rect">
            <a:avLst/>
          </a:prstGeom>
        </p:spPr>
        <p:txBody>
          <a:bodyPr anchor="ctr"/>
          <a:lstStyle>
            <a:lvl1pPr>
              <a:defRPr sz="2000" b="0" i="1" u="none"/>
            </a:lvl1pPr>
          </a:lstStyle>
          <a:p>
            <a:pPr lvl="0"/>
            <a:r>
              <a:rPr lang="de-DE" dirty="0"/>
              <a:t>Sub-Headline</a:t>
            </a:r>
          </a:p>
        </p:txBody>
      </p:sp>
      <p:sp>
        <p:nvSpPr>
          <p:cNvPr id="4" name="Foliennummernplatzhalter 3"/>
          <p:cNvSpPr>
            <a:spLocks noGrp="1"/>
          </p:cNvSpPr>
          <p:nvPr>
            <p:ph type="sldNum" sz="quarter" idx="11"/>
          </p:nvPr>
        </p:nvSpPr>
        <p:spPr>
          <a:xfrm>
            <a:off x="11404023" y="6337326"/>
            <a:ext cx="536051" cy="365210"/>
          </a:xfrm>
          <a:prstGeom prst="rect">
            <a:avLst/>
          </a:prstGeom>
        </p:spPr>
        <p:txBody>
          <a:bodyPr/>
          <a:lstStyle/>
          <a:p>
            <a:fld id="{71A9DFA6-AD67-4B6A-A890-1E1267FFEBA8}" type="slidenum">
              <a:rPr lang="de-DE" smtClean="0"/>
              <a:t>‹Nr.›</a:t>
            </a:fld>
            <a:endParaRPr lang="de-DE" dirty="0"/>
          </a:p>
        </p:txBody>
      </p:sp>
    </p:spTree>
    <p:extLst>
      <p:ext uri="{BB962C8B-B14F-4D97-AF65-F5344CB8AC3E}">
        <p14:creationId xmlns:p14="http://schemas.microsoft.com/office/powerpoint/2010/main" val="2679324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7"/>
          <p:cNvSpPr txBox="1">
            <a:spLocks/>
          </p:cNvSpPr>
          <p:nvPr userDrawn="1"/>
        </p:nvSpPr>
        <p:spPr>
          <a:xfrm>
            <a:off x="11287002" y="6300929"/>
            <a:ext cx="536121" cy="365125"/>
          </a:xfrm>
          <a:prstGeom prst="rect">
            <a:avLst/>
          </a:prstGeom>
        </p:spPr>
        <p:txBody>
          <a:bodyPr vert="horz" lIns="91440" tIns="45720" rIns="91440" bIns="45720" rtlCol="0" anchor="ctr"/>
          <a:lstStyle>
            <a:defPPr>
              <a:defRPr lang="de-DE"/>
            </a:defPPr>
            <a:lvl1pPr marL="0" algn="r" defTabSz="1219170" rtl="0" eaLnBrk="1" latinLnBrk="0" hangingPunct="1">
              <a:defRPr sz="1000" kern="1200">
                <a:solidFill>
                  <a:srgbClr val="00507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fld id="{71A9DFA6-AD67-4B6A-A890-1E1267FFEBA8}" type="slidenum">
              <a:rPr lang="en-GB" noProof="0" smtClean="0">
                <a:latin typeface="Arial"/>
              </a:rPr>
              <a:pPr defTabSz="914400"/>
              <a:t>‹Nr.›</a:t>
            </a:fld>
            <a:endParaRPr lang="en-GB" noProof="0" dirty="0">
              <a:latin typeface="Arial"/>
            </a:endParaRPr>
          </a:p>
        </p:txBody>
      </p:sp>
      <p:pic>
        <p:nvPicPr>
          <p:cNvPr id="6" name="Grafik 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795125" y="6228000"/>
            <a:ext cx="1759938" cy="520320"/>
          </a:xfrm>
          <a:prstGeom prst="rect">
            <a:avLst/>
          </a:prstGeom>
        </p:spPr>
      </p:pic>
      <p:pic>
        <p:nvPicPr>
          <p:cNvPr id="11" name="Grafik 10" descr="C:\Users\Breitenbach.HAFEN-HAMBURG\AppData\Local\Microsoft\Windows\INetCache\Content.Word\InterregBSR_logo_75x26mm_rgb.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73279" y="6227999"/>
            <a:ext cx="1339057" cy="465759"/>
          </a:xfrm>
          <a:prstGeom prst="rect">
            <a:avLst/>
          </a:prstGeom>
          <a:noFill/>
          <a:ln>
            <a:noFill/>
          </a:ln>
        </p:spPr>
      </p:pic>
      <p:pic>
        <p:nvPicPr>
          <p:cNvPr id="12" name="Grafik 11" descr="bsrp_EU-supplement_horizontal_50x20mm_rgb"/>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702718" y="6227999"/>
            <a:ext cx="1520000" cy="608000"/>
          </a:xfrm>
          <a:prstGeom prst="rect">
            <a:avLst/>
          </a:prstGeom>
          <a:noFill/>
          <a:ln>
            <a:noFill/>
          </a:ln>
        </p:spPr>
      </p:pic>
      <p:pic>
        <p:nvPicPr>
          <p:cNvPr id="13" name="Grafik 12"/>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40352" y="333450"/>
            <a:ext cx="1165155" cy="502879"/>
          </a:xfrm>
          <a:prstGeom prst="rect">
            <a:avLst/>
          </a:prstGeom>
        </p:spPr>
      </p:pic>
    </p:spTree>
    <p:extLst>
      <p:ext uri="{BB962C8B-B14F-4D97-AF65-F5344CB8AC3E}">
        <p14:creationId xmlns:p14="http://schemas.microsoft.com/office/powerpoint/2010/main" val="2571707426"/>
      </p:ext>
    </p:extLst>
  </p:cSld>
  <p:clrMap bg1="lt1" tx1="dk1" bg2="lt2" tx2="dk2" accent1="accent1" accent2="accent2" accent3="accent3" accent4="accent4" accent5="accent5" accent6="accent6" hlink="hlink" folHlink="folHlink"/>
  <p:sldLayoutIdLst>
    <p:sldLayoutId id="2147483668" r:id="rId1"/>
    <p:sldLayoutId id="2147483666" r:id="rId2"/>
    <p:sldLayoutId id="2147483664" r:id="rId3"/>
    <p:sldLayoutId id="2147483657" r:id="rId4"/>
    <p:sldLayoutId id="2147483655" r:id="rId5"/>
    <p:sldLayoutId id="2147483665" r:id="rId6"/>
    <p:sldLayoutId id="2147483672" r:id="rId7"/>
    <p:sldLayoutId id="2147483670" r:id="rId8"/>
    <p:sldLayoutId id="2147483671" r:id="rId9"/>
    <p:sldLayoutId id="2147483673" r:id="rId10"/>
    <p:sldLayoutId id="2147483677" r:id="rId11"/>
  </p:sldLayoutIdLst>
  <p:txStyles>
    <p:titleStyle>
      <a:lvl1pPr algn="l"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base" latinLnBrk="0" hangingPunct="1">
        <a:lnSpc>
          <a:spcPct val="100000"/>
        </a:lnSpc>
        <a:spcBef>
          <a:spcPct val="20000"/>
        </a:spcBef>
        <a:spcAft>
          <a:spcPct val="0"/>
        </a:spcAft>
        <a:buClrTx/>
        <a:buSzTx/>
        <a:buFontTx/>
        <a:buNone/>
        <a:tabLst/>
        <a:defRPr sz="2000" kern="1200" baseline="0">
          <a:solidFill>
            <a:srgbClr val="00507F"/>
          </a:solidFill>
          <a:latin typeface="Arial" panose="020B0604020202020204" pitchFamily="34" charset="0"/>
          <a:ea typeface="+mn-ea"/>
          <a:cs typeface="Arial" panose="020B0604020202020204" pitchFamily="34" charset="0"/>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kern="1200">
          <a:solidFill>
            <a:srgbClr val="0050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esni.eu/" TargetMode="Externa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lias.isl.org/index.xhtml"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project-emma.eu/sites/default/files/EMMA_Policy%20Paper%20to%20strengthen%20IWT%20in%20BSR.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200" dirty="0"/>
              <a:t>Inland Navigation in the Baltic Sea Region </a:t>
            </a:r>
            <a:r>
              <a:rPr lang="en-GB" dirty="0"/>
              <a:t/>
            </a:r>
            <a:br>
              <a:rPr lang="en-GB" dirty="0"/>
            </a:br>
            <a:r>
              <a:rPr lang="en-GB" sz="2000" i="1" dirty="0"/>
              <a:t>Competitiveness Improvement Plan (CIP)</a:t>
            </a:r>
          </a:p>
        </p:txBody>
      </p:sp>
      <p:sp>
        <p:nvSpPr>
          <p:cNvPr id="4" name="Inhaltsplatzhalter 3"/>
          <p:cNvSpPr>
            <a:spLocks noGrp="1"/>
          </p:cNvSpPr>
          <p:nvPr>
            <p:ph sz="quarter" idx="12"/>
          </p:nvPr>
        </p:nvSpPr>
        <p:spPr/>
        <p:txBody>
          <a:bodyPr/>
          <a:lstStyle/>
          <a:p>
            <a:r>
              <a:rPr lang="de-DE" dirty="0"/>
              <a:t>2019-02-15</a:t>
            </a:r>
          </a:p>
        </p:txBody>
      </p:sp>
      <p:sp>
        <p:nvSpPr>
          <p:cNvPr id="3" name="Textplatzhalter 2"/>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3523167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Sweden</a:t>
            </a:r>
            <a:endParaRPr lang="de-DE" dirty="0"/>
          </a:p>
        </p:txBody>
      </p:sp>
      <p:sp>
        <p:nvSpPr>
          <p:cNvPr id="5" name="Textplatzhalter 4"/>
          <p:cNvSpPr>
            <a:spLocks noGrp="1"/>
          </p:cNvSpPr>
          <p:nvPr>
            <p:ph type="body" sz="quarter" idx="10"/>
          </p:nvPr>
        </p:nvSpPr>
        <p:spPr/>
        <p:txBody>
          <a:bodyPr/>
          <a:lstStyle/>
          <a:p>
            <a:r>
              <a:rPr lang="en-GB" dirty="0" err="1">
                <a:solidFill>
                  <a:srgbClr val="2CB4E1"/>
                </a:solidFill>
              </a:rPr>
              <a:t>Rekommendationer</a:t>
            </a:r>
            <a:r>
              <a:rPr lang="en-GB" dirty="0">
                <a:solidFill>
                  <a:srgbClr val="2CB4E1"/>
                </a:solidFill>
              </a:rPr>
              <a:t> </a:t>
            </a:r>
            <a:r>
              <a:rPr lang="en-GB" dirty="0" err="1">
                <a:solidFill>
                  <a:srgbClr val="2CB4E1"/>
                </a:solidFill>
              </a:rPr>
              <a:t>och</a:t>
            </a:r>
            <a:r>
              <a:rPr lang="en-GB" dirty="0">
                <a:solidFill>
                  <a:srgbClr val="2CB4E1"/>
                </a:solidFill>
              </a:rPr>
              <a:t> </a:t>
            </a:r>
            <a:r>
              <a:rPr lang="en-GB" dirty="0" err="1">
                <a:solidFill>
                  <a:srgbClr val="2CB4E1"/>
                </a:solidFill>
              </a:rPr>
              <a:t>slutsatser</a:t>
            </a:r>
            <a:endParaRPr lang="en-GB" dirty="0">
              <a:solidFill>
                <a:srgbClr val="2CB4E1"/>
              </a:solidFill>
            </a:endParaRPr>
          </a:p>
        </p:txBody>
      </p:sp>
      <p:sp>
        <p:nvSpPr>
          <p:cNvPr id="6" name="Textplatzhalter 5"/>
          <p:cNvSpPr>
            <a:spLocks noGrp="1"/>
          </p:cNvSpPr>
          <p:nvPr>
            <p:ph type="body" sz="quarter" idx="11"/>
          </p:nvPr>
        </p:nvSpPr>
        <p:spPr/>
        <p:txBody>
          <a:bodyPr/>
          <a:lstStyle/>
          <a:p>
            <a:r>
              <a:rPr lang="sv-SE" sz="1600" dirty="0"/>
              <a:t>Samla alla relevant intressenter involverade inom transportområdet för att skapa en gemensam målbild för framtiden för Svenska inre vattenvägar (Nationell samordnare för inlandssjöfart och inre vattenvägar har tillträtt 2019).</a:t>
            </a:r>
            <a:br>
              <a:rPr lang="sv-SE" sz="1600" dirty="0"/>
            </a:br>
            <a:endParaRPr lang="sv-SE" sz="1600" dirty="0"/>
          </a:p>
          <a:p>
            <a:r>
              <a:rPr lang="sv-SE" sz="1600" dirty="0"/>
              <a:t>Att bygga upp en lobbystruktur som fokuserar på IVV </a:t>
            </a:r>
            <a:r>
              <a:rPr lang="sv-SE" sz="1600" dirty="0" err="1"/>
              <a:t>ochsom</a:t>
            </a:r>
            <a:r>
              <a:rPr lang="sv-SE" sz="1600" dirty="0"/>
              <a:t> representerar Sverige I europeiska och internationella </a:t>
            </a:r>
            <a:r>
              <a:rPr lang="sv-SE" sz="1600" dirty="0" err="1"/>
              <a:t>sammahang</a:t>
            </a:r>
            <a:r>
              <a:rPr lang="sv-SE" sz="1600" dirty="0"/>
              <a:t> är nödvändigt</a:t>
            </a:r>
          </a:p>
          <a:p>
            <a:endParaRPr lang="sv-SE" sz="1600" dirty="0"/>
          </a:p>
          <a:p>
            <a:r>
              <a:rPr lang="sv-SE" sz="1600" dirty="0"/>
              <a:t>Svensk IVV-lagstiftning bör vara harmoniserad med Europeisk lagstiftning i så stor utsträckning som möjligt.</a:t>
            </a:r>
            <a:br>
              <a:rPr lang="sv-SE" sz="1600" dirty="0"/>
            </a:br>
            <a:endParaRPr lang="sv-SE" sz="1600" dirty="0"/>
          </a:p>
          <a:p>
            <a:r>
              <a:rPr lang="sv-SE" sz="1600" dirty="0"/>
              <a:t>UNECE diskuterar möjligheten att utöka resolution 61 med regler för “River/Sea” fartyg, där IVV fartyg tillåts att trafikera utanför IVV-zoner.</a:t>
            </a:r>
          </a:p>
          <a:p>
            <a:r>
              <a:rPr lang="sv-SE" sz="1600" dirty="0"/>
              <a:t/>
            </a:r>
            <a:br>
              <a:rPr lang="sv-SE" sz="1600" dirty="0"/>
            </a:br>
            <a:r>
              <a:rPr lang="sv-SE" sz="1600" dirty="0"/>
              <a:t>Detta kan, från ett Östersjöperspektiv, knyta ihop områden klassificerade som Zon 3-1 (som I Sverige) och möjliggöra att större volymer gods transporteras på vatten mellan hubbar.</a:t>
            </a:r>
            <a:endParaRPr lang="sv-SE" dirty="0"/>
          </a:p>
        </p:txBody>
      </p:sp>
      <p:pic>
        <p:nvPicPr>
          <p:cNvPr id="9" name="Bildplatzhalt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7513" r="17513"/>
          <a:stretch>
            <a:fillRect/>
          </a:stretch>
        </p:blipFill>
        <p:spPr>
          <a:prstGeom prst="rect">
            <a:avLst/>
          </a:prstGeom>
        </p:spPr>
      </p:pic>
      <p:sp>
        <p:nvSpPr>
          <p:cNvPr id="10" name="Textfeld 9"/>
          <p:cNvSpPr txBox="1"/>
          <p:nvPr/>
        </p:nvSpPr>
        <p:spPr>
          <a:xfrm>
            <a:off x="7906356" y="1580285"/>
            <a:ext cx="1818815" cy="400110"/>
          </a:xfrm>
          <a:prstGeom prst="rect">
            <a:avLst/>
          </a:prstGeom>
          <a:noFill/>
        </p:spPr>
        <p:txBody>
          <a:bodyPr wrap="square" rtlCol="0">
            <a:spAutoFit/>
          </a:bodyPr>
          <a:lstStyle/>
          <a:p>
            <a:r>
              <a:rPr lang="de-DE" sz="1000" dirty="0">
                <a:solidFill>
                  <a:schemeClr val="bg1"/>
                </a:solidFill>
              </a:rPr>
              <a:t>© AVATAR </a:t>
            </a:r>
            <a:r>
              <a:rPr lang="de-DE" sz="1000" dirty="0" err="1">
                <a:solidFill>
                  <a:schemeClr val="bg1"/>
                </a:solidFill>
              </a:rPr>
              <a:t>Logistics</a:t>
            </a:r>
            <a:r>
              <a:rPr lang="de-DE" sz="1000" dirty="0">
                <a:solidFill>
                  <a:schemeClr val="bg1"/>
                </a:solidFill>
              </a:rPr>
              <a:t> Ab</a:t>
            </a:r>
          </a:p>
          <a:p>
            <a:r>
              <a:rPr lang="de-DE" sz="1000" dirty="0">
                <a:solidFill>
                  <a:schemeClr val="bg1"/>
                </a:solidFill>
              </a:rPr>
              <a:t> </a:t>
            </a:r>
          </a:p>
        </p:txBody>
      </p:sp>
    </p:spTree>
    <p:extLst>
      <p:ext uri="{BB962C8B-B14F-4D97-AF65-F5344CB8AC3E}">
        <p14:creationId xmlns:p14="http://schemas.microsoft.com/office/powerpoint/2010/main" val="22295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EMMA in a Nutshell</a:t>
            </a:r>
          </a:p>
        </p:txBody>
      </p:sp>
      <p:sp>
        <p:nvSpPr>
          <p:cNvPr id="3" name="Textplatzhalter 2"/>
          <p:cNvSpPr>
            <a:spLocks noGrp="1"/>
          </p:cNvSpPr>
          <p:nvPr>
            <p:ph type="body" sz="quarter" idx="12"/>
          </p:nvPr>
        </p:nvSpPr>
        <p:spPr/>
        <p:txBody>
          <a:bodyPr/>
          <a:lstStyle/>
          <a:p>
            <a:r>
              <a:rPr lang="en-GB" dirty="0"/>
              <a:t>Competitive Improvement Plans</a:t>
            </a:r>
          </a:p>
        </p:txBody>
      </p:sp>
      <p:sp>
        <p:nvSpPr>
          <p:cNvPr id="4" name="Textplatzhalter 3"/>
          <p:cNvSpPr>
            <a:spLocks noGrp="1"/>
          </p:cNvSpPr>
          <p:nvPr>
            <p:ph type="body" sz="quarter" idx="13"/>
          </p:nvPr>
        </p:nvSpPr>
        <p:spPr/>
        <p:txBody>
          <a:bodyPr/>
          <a:lstStyle/>
          <a:p>
            <a:r>
              <a:rPr lang="en-GB" dirty="0">
                <a:solidFill>
                  <a:srgbClr val="2CB4E1"/>
                </a:solidFill>
              </a:rPr>
              <a:t>Baltic Sea Region and International</a:t>
            </a:r>
          </a:p>
        </p:txBody>
      </p:sp>
      <p:sp>
        <p:nvSpPr>
          <p:cNvPr id="5" name="Textplatzhalter 4"/>
          <p:cNvSpPr>
            <a:spLocks noGrp="1"/>
          </p:cNvSpPr>
          <p:nvPr>
            <p:ph type="body" sz="quarter" idx="14"/>
          </p:nvPr>
        </p:nvSpPr>
        <p:spPr/>
        <p:txBody>
          <a:bodyPr/>
          <a:lstStyle/>
          <a:p>
            <a:r>
              <a:rPr lang="en-GB" dirty="0"/>
              <a:t>Conclusions and Recommendations</a:t>
            </a:r>
          </a:p>
        </p:txBody>
      </p:sp>
      <p:sp>
        <p:nvSpPr>
          <p:cNvPr id="6" name="Titel 5"/>
          <p:cNvSpPr>
            <a:spLocks noGrp="1"/>
          </p:cNvSpPr>
          <p:nvPr>
            <p:ph type="title"/>
          </p:nvPr>
        </p:nvSpPr>
        <p:spPr/>
        <p:txBody>
          <a:bodyPr/>
          <a:lstStyle/>
          <a:p>
            <a:r>
              <a:rPr lang="de-DE" dirty="0"/>
              <a:t>Content</a:t>
            </a:r>
          </a:p>
        </p:txBody>
      </p:sp>
    </p:spTree>
    <p:extLst>
      <p:ext uri="{BB962C8B-B14F-4D97-AF65-F5344CB8AC3E}">
        <p14:creationId xmlns:p14="http://schemas.microsoft.com/office/powerpoint/2010/main" val="191399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Make</a:t>
            </a:r>
            <a:r>
              <a:rPr lang="de-DE" dirty="0"/>
              <a:t> </a:t>
            </a:r>
            <a:r>
              <a:rPr lang="de-DE" dirty="0" err="1"/>
              <a:t>Use</a:t>
            </a:r>
            <a:r>
              <a:rPr lang="de-DE" dirty="0"/>
              <a:t> </a:t>
            </a:r>
            <a:r>
              <a:rPr lang="de-DE" dirty="0" err="1"/>
              <a:t>of</a:t>
            </a:r>
            <a:r>
              <a:rPr lang="de-DE" dirty="0"/>
              <a:t> </a:t>
            </a:r>
            <a:r>
              <a:rPr lang="de-DE" dirty="0" err="1"/>
              <a:t>Existing</a:t>
            </a:r>
            <a:r>
              <a:rPr lang="de-DE" dirty="0"/>
              <a:t> </a:t>
            </a:r>
            <a:r>
              <a:rPr lang="de-DE" dirty="0" err="1"/>
              <a:t>Responsibility</a:t>
            </a:r>
            <a:r>
              <a:rPr lang="de-DE" dirty="0"/>
              <a:t> </a:t>
            </a:r>
            <a:r>
              <a:rPr lang="de-DE" dirty="0" err="1"/>
              <a:t>Structures</a:t>
            </a:r>
            <a:endParaRPr lang="de-DE" dirty="0"/>
          </a:p>
        </p:txBody>
      </p:sp>
      <p:sp>
        <p:nvSpPr>
          <p:cNvPr id="10" name="Textplatzhalter 9"/>
          <p:cNvSpPr>
            <a:spLocks noGrp="1"/>
          </p:cNvSpPr>
          <p:nvPr>
            <p:ph type="body" sz="quarter" idx="10"/>
          </p:nvPr>
        </p:nvSpPr>
        <p:spPr/>
        <p:txBody>
          <a:bodyPr/>
          <a:lstStyle/>
          <a:p>
            <a:r>
              <a:rPr lang="de-DE" dirty="0">
                <a:solidFill>
                  <a:srgbClr val="2CB4E1"/>
                </a:solidFill>
              </a:rPr>
              <a:t>Expert Groups by </a:t>
            </a:r>
            <a:r>
              <a:rPr lang="de-DE" dirty="0" err="1">
                <a:solidFill>
                  <a:srgbClr val="2CB4E1"/>
                </a:solidFill>
              </a:rPr>
              <a:t>the</a:t>
            </a:r>
            <a:r>
              <a:rPr lang="de-DE" dirty="0">
                <a:solidFill>
                  <a:srgbClr val="2CB4E1"/>
                </a:solidFill>
              </a:rPr>
              <a:t> European </a:t>
            </a:r>
            <a:r>
              <a:rPr lang="de-DE" dirty="0" err="1">
                <a:solidFill>
                  <a:srgbClr val="2CB4E1"/>
                </a:solidFill>
              </a:rPr>
              <a:t>Commission</a:t>
            </a:r>
            <a:endParaRPr lang="de-DE" dirty="0">
              <a:solidFill>
                <a:srgbClr val="2CB4E1"/>
              </a:solidFill>
            </a:endParaRPr>
          </a:p>
        </p:txBody>
      </p:sp>
      <p:sp>
        <p:nvSpPr>
          <p:cNvPr id="11" name="Textplatzhalter 10"/>
          <p:cNvSpPr>
            <a:spLocks noGrp="1"/>
          </p:cNvSpPr>
          <p:nvPr>
            <p:ph type="body" sz="quarter" idx="11"/>
          </p:nvPr>
        </p:nvSpPr>
        <p:spPr/>
        <p:txBody>
          <a:bodyPr/>
          <a:lstStyle/>
          <a:p>
            <a:r>
              <a:rPr lang="en-GB" dirty="0"/>
              <a:t>Registered European branch organisations can be heard in EU COMs Expert Groups. </a:t>
            </a:r>
          </a:p>
          <a:p>
            <a:r>
              <a:rPr lang="en-GB" dirty="0"/>
              <a:t>Representatives from BSR countries in these European branch organisation are crucial to be heard and to strengthen entire sectors’ voice, thus:</a:t>
            </a:r>
          </a:p>
          <a:p>
            <a:pPr marL="342900" indent="-342900">
              <a:buFont typeface="Courier New" panose="02070309020205020404" pitchFamily="49" charset="0"/>
              <a:buChar char="o"/>
            </a:pPr>
            <a:r>
              <a:rPr lang="en-GB" dirty="0"/>
              <a:t>National branch organisations </a:t>
            </a:r>
            <a:br>
              <a:rPr lang="en-GB" dirty="0"/>
            </a:br>
            <a:r>
              <a:rPr lang="en-GB" dirty="0"/>
              <a:t>should be strengthened in all BSR </a:t>
            </a:r>
            <a:br>
              <a:rPr lang="en-GB" dirty="0"/>
            </a:br>
            <a:r>
              <a:rPr lang="en-GB" dirty="0"/>
              <a:t>countries by regional stakeholders.</a:t>
            </a:r>
          </a:p>
          <a:p>
            <a:pPr marL="342900" indent="-342900">
              <a:buFont typeface="Courier New" panose="02070309020205020404" pitchFamily="49" charset="0"/>
              <a:buChar char="o"/>
            </a:pPr>
            <a:r>
              <a:rPr lang="en-GB" dirty="0"/>
              <a:t>National branch organisations </a:t>
            </a:r>
            <a:br>
              <a:rPr lang="en-GB" dirty="0"/>
            </a:br>
            <a:r>
              <a:rPr lang="en-GB" dirty="0"/>
              <a:t>themselves should be part of </a:t>
            </a:r>
            <a:br>
              <a:rPr lang="en-GB" dirty="0"/>
            </a:br>
            <a:r>
              <a:rPr lang="en-GB" dirty="0"/>
              <a:t>European- respectively international </a:t>
            </a:r>
            <a:br>
              <a:rPr lang="en-GB" dirty="0"/>
            </a:br>
            <a:r>
              <a:rPr lang="en-GB" dirty="0"/>
              <a:t>branch organisations.</a:t>
            </a:r>
          </a:p>
          <a:p>
            <a:r>
              <a:rPr lang="en-GB" dirty="0"/>
              <a:t>Member states should be part of </a:t>
            </a:r>
            <a:br>
              <a:rPr lang="en-GB" dirty="0"/>
            </a:br>
            <a:r>
              <a:rPr lang="en-GB" dirty="0"/>
              <a:t>institutionalised policy working groups etc. as well.</a:t>
            </a:r>
          </a:p>
          <a:p>
            <a:endParaRPr lang="de-DE" dirty="0"/>
          </a:p>
        </p:txBody>
      </p:sp>
      <p:sp>
        <p:nvSpPr>
          <p:cNvPr id="12" name="Bildplatzhalter 11"/>
          <p:cNvSpPr>
            <a:spLocks noGrp="1"/>
          </p:cNvSpPr>
          <p:nvPr>
            <p:ph type="pic" sz="quarter" idx="12"/>
          </p:nvPr>
        </p:nvSpPr>
        <p:spPr/>
      </p:sp>
      <p:pic>
        <p:nvPicPr>
          <p:cNvPr id="13" name="Grafik 12"/>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084030" y="3069754"/>
            <a:ext cx="6771816" cy="2704306"/>
          </a:xfrm>
          <a:prstGeom prst="rect">
            <a:avLst/>
          </a:prstGeom>
          <a:noFill/>
          <a:ln>
            <a:solidFill>
              <a:schemeClr val="accent1"/>
            </a:solidFill>
          </a:ln>
        </p:spPr>
      </p:pic>
    </p:spTree>
    <p:extLst>
      <p:ext uri="{BB962C8B-B14F-4D97-AF65-F5344CB8AC3E}">
        <p14:creationId xmlns:p14="http://schemas.microsoft.com/office/powerpoint/2010/main" val="205663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a:t>Make</a:t>
            </a:r>
            <a:r>
              <a:rPr lang="de-DE" dirty="0"/>
              <a:t> </a:t>
            </a:r>
            <a:r>
              <a:rPr lang="de-DE" dirty="0" err="1"/>
              <a:t>Use</a:t>
            </a:r>
            <a:r>
              <a:rPr lang="de-DE" dirty="0"/>
              <a:t> </a:t>
            </a:r>
            <a:r>
              <a:rPr lang="de-DE" dirty="0" err="1"/>
              <a:t>of</a:t>
            </a:r>
            <a:r>
              <a:rPr lang="de-DE" dirty="0"/>
              <a:t> </a:t>
            </a:r>
            <a:r>
              <a:rPr lang="de-DE" dirty="0" err="1"/>
              <a:t>Existing</a:t>
            </a:r>
            <a:r>
              <a:rPr lang="de-DE" dirty="0"/>
              <a:t> </a:t>
            </a:r>
            <a:r>
              <a:rPr lang="de-DE" dirty="0" err="1"/>
              <a:t>Responsibility</a:t>
            </a:r>
            <a:r>
              <a:rPr lang="de-DE" dirty="0"/>
              <a:t> </a:t>
            </a:r>
            <a:r>
              <a:rPr lang="de-DE" dirty="0" err="1"/>
              <a:t>Structures</a:t>
            </a:r>
            <a:endParaRPr lang="de-DE" dirty="0"/>
          </a:p>
        </p:txBody>
      </p:sp>
      <p:sp>
        <p:nvSpPr>
          <p:cNvPr id="10" name="Textplatzhalter 9"/>
          <p:cNvSpPr>
            <a:spLocks noGrp="1"/>
          </p:cNvSpPr>
          <p:nvPr>
            <p:ph type="body" sz="quarter" idx="10"/>
          </p:nvPr>
        </p:nvSpPr>
        <p:spPr/>
        <p:txBody>
          <a:bodyPr/>
          <a:lstStyle/>
          <a:p>
            <a:r>
              <a:rPr lang="de-DE" dirty="0">
                <a:solidFill>
                  <a:srgbClr val="2CB4E1"/>
                </a:solidFill>
              </a:rPr>
              <a:t>CESNI </a:t>
            </a:r>
            <a:r>
              <a:rPr lang="de-DE" dirty="0" err="1">
                <a:solidFill>
                  <a:srgbClr val="2CB4E1"/>
                </a:solidFill>
              </a:rPr>
              <a:t>Committee</a:t>
            </a:r>
            <a:r>
              <a:rPr lang="de-DE" dirty="0">
                <a:solidFill>
                  <a:srgbClr val="2CB4E1"/>
                </a:solidFill>
              </a:rPr>
              <a:t> </a:t>
            </a:r>
            <a:r>
              <a:rPr lang="de-DE" dirty="0" err="1">
                <a:solidFill>
                  <a:srgbClr val="2CB4E1"/>
                </a:solidFill>
              </a:rPr>
              <a:t>and</a:t>
            </a:r>
            <a:r>
              <a:rPr lang="de-DE" dirty="0">
                <a:solidFill>
                  <a:srgbClr val="2CB4E1"/>
                </a:solidFill>
              </a:rPr>
              <a:t> UNECE</a:t>
            </a:r>
          </a:p>
        </p:txBody>
      </p:sp>
      <p:sp>
        <p:nvSpPr>
          <p:cNvPr id="11" name="Textplatzhalter 10"/>
          <p:cNvSpPr>
            <a:spLocks noGrp="1"/>
          </p:cNvSpPr>
          <p:nvPr>
            <p:ph type="body" sz="quarter" idx="11"/>
          </p:nvPr>
        </p:nvSpPr>
        <p:spPr/>
        <p:txBody>
          <a:bodyPr/>
          <a:lstStyle/>
          <a:p>
            <a:r>
              <a:rPr lang="en-GB" dirty="0"/>
              <a:t>A special role plays the “Central Commission for Navigation on the Rhine” (CCNR). CCNR and the EU COM created a European committee for drawing up common standards in the field of inland navigation: CESNI, </a:t>
            </a:r>
            <a:r>
              <a:rPr lang="en-GB" dirty="0">
                <a:hlinkClick r:id="rId2"/>
              </a:rPr>
              <a:t>www.cesni.eu</a:t>
            </a:r>
            <a:r>
              <a:rPr lang="en-GB" dirty="0"/>
              <a:t>  </a:t>
            </a:r>
          </a:p>
          <a:p>
            <a:r>
              <a:rPr lang="en-GB" dirty="0"/>
              <a:t>The </a:t>
            </a:r>
            <a:r>
              <a:rPr lang="en-GB" b="1" dirty="0"/>
              <a:t>CESNI Committee </a:t>
            </a:r>
            <a:r>
              <a:rPr lang="en-GB" dirty="0"/>
              <a:t>directly influences European legislation (e.g. RIS) and as such all member states should be present (which is not the case in respect of all BSR countries).</a:t>
            </a:r>
          </a:p>
          <a:p>
            <a:r>
              <a:rPr lang="en-US" dirty="0"/>
              <a:t>The UNECE Working Party on Inland Water Transport is called “SC.3”. </a:t>
            </a:r>
            <a:r>
              <a:rPr lang="en-GB" dirty="0"/>
              <a:t>Representatives from Member states, their waterway administration or River Commissions are appointed to represent national interests in the different working parties and committees.</a:t>
            </a:r>
            <a:endParaRPr lang="de-DE" dirty="0"/>
          </a:p>
          <a:p>
            <a:endParaRPr lang="de-DE" dirty="0"/>
          </a:p>
        </p:txBody>
      </p:sp>
      <p:sp>
        <p:nvSpPr>
          <p:cNvPr id="12" name="Bildplatzhalter 11"/>
          <p:cNvSpPr>
            <a:spLocks noGrp="1"/>
          </p:cNvSpPr>
          <p:nvPr>
            <p:ph type="pic" sz="quarter" idx="12"/>
          </p:nvPr>
        </p:nvSpPr>
        <p:spPr>
          <a:xfrm>
            <a:off x="7967414" y="1562400"/>
            <a:ext cx="3960440" cy="4572000"/>
          </a:xfrm>
        </p:spPr>
      </p:sp>
      <p:pic>
        <p:nvPicPr>
          <p:cNvPr id="3" name="Grafik 2"/>
          <p:cNvPicPr>
            <a:picLocks noChangeAspect="1"/>
          </p:cNvPicPr>
          <p:nvPr/>
        </p:nvPicPr>
        <p:blipFill>
          <a:blip r:embed="rId3"/>
          <a:stretch>
            <a:fillRect/>
          </a:stretch>
        </p:blipFill>
        <p:spPr>
          <a:xfrm>
            <a:off x="7967414" y="1562399"/>
            <a:ext cx="3960440" cy="1092535"/>
          </a:xfrm>
          <a:prstGeom prst="rect">
            <a:avLst/>
          </a:prstGeom>
        </p:spPr>
      </p:pic>
      <p:pic>
        <p:nvPicPr>
          <p:cNvPr id="5" name="Grafik 4"/>
          <p:cNvPicPr>
            <a:picLocks noChangeAspect="1"/>
          </p:cNvPicPr>
          <p:nvPr/>
        </p:nvPicPr>
        <p:blipFill>
          <a:blip r:embed="rId4"/>
          <a:stretch>
            <a:fillRect/>
          </a:stretch>
        </p:blipFill>
        <p:spPr>
          <a:xfrm>
            <a:off x="7967414" y="2997746"/>
            <a:ext cx="3874637" cy="1277034"/>
          </a:xfrm>
          <a:prstGeom prst="rect">
            <a:avLst/>
          </a:prstGeom>
        </p:spPr>
      </p:pic>
    </p:spTree>
    <p:extLst>
      <p:ext uri="{BB962C8B-B14F-4D97-AF65-F5344CB8AC3E}">
        <p14:creationId xmlns:p14="http://schemas.microsoft.com/office/powerpoint/2010/main" val="99844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European information systems for inland waterway transport</a:t>
            </a:r>
            <a:endParaRPr lang="de-DE" dirty="0"/>
          </a:p>
        </p:txBody>
      </p:sp>
      <p:sp>
        <p:nvSpPr>
          <p:cNvPr id="3" name="Textplatzhalter 2"/>
          <p:cNvSpPr>
            <a:spLocks noGrp="1"/>
          </p:cNvSpPr>
          <p:nvPr>
            <p:ph type="body" sz="quarter" idx="10"/>
          </p:nvPr>
        </p:nvSpPr>
        <p:spPr/>
        <p:txBody>
          <a:bodyPr/>
          <a:lstStyle/>
          <a:p>
            <a:r>
              <a:rPr lang="de-DE" dirty="0">
                <a:solidFill>
                  <a:srgbClr val="2CB4E1"/>
                </a:solidFill>
              </a:rPr>
              <a:t>Different Systems in </a:t>
            </a:r>
            <a:r>
              <a:rPr lang="de-DE" dirty="0" err="1">
                <a:solidFill>
                  <a:srgbClr val="2CB4E1"/>
                </a:solidFill>
              </a:rPr>
              <a:t>the</a:t>
            </a:r>
            <a:r>
              <a:rPr lang="de-DE" dirty="0">
                <a:solidFill>
                  <a:srgbClr val="2CB4E1"/>
                </a:solidFill>
              </a:rPr>
              <a:t> Baltic </a:t>
            </a:r>
            <a:r>
              <a:rPr lang="de-DE" dirty="0" err="1">
                <a:solidFill>
                  <a:srgbClr val="2CB4E1"/>
                </a:solidFill>
              </a:rPr>
              <a:t>Sea</a:t>
            </a:r>
            <a:r>
              <a:rPr lang="de-DE" dirty="0">
                <a:solidFill>
                  <a:srgbClr val="2CB4E1"/>
                </a:solidFill>
              </a:rPr>
              <a:t> Region</a:t>
            </a:r>
          </a:p>
        </p:txBody>
      </p:sp>
      <p:sp>
        <p:nvSpPr>
          <p:cNvPr id="4" name="Textplatzhalter 3"/>
          <p:cNvSpPr>
            <a:spLocks noGrp="1"/>
          </p:cNvSpPr>
          <p:nvPr>
            <p:ph type="body" sz="quarter" idx="11"/>
          </p:nvPr>
        </p:nvSpPr>
        <p:spPr>
          <a:xfrm>
            <a:off x="349200" y="1557586"/>
            <a:ext cx="7186166" cy="4572000"/>
          </a:xfrm>
        </p:spPr>
        <p:txBody>
          <a:bodyPr/>
          <a:lstStyle/>
          <a:p>
            <a:r>
              <a:rPr lang="en-GB" dirty="0"/>
              <a:t>In Central Europe implementation of interoperable RIS will provide information for navigation and operations. </a:t>
            </a:r>
          </a:p>
          <a:p>
            <a:r>
              <a:rPr lang="en-GB" dirty="0"/>
              <a:t>In some BSR countries, e.g. the Nordics, inland waterways are connected to sea rather than other inland waterways. </a:t>
            </a:r>
          </a:p>
          <a:p>
            <a:pPr marL="342900" indent="-342900">
              <a:buFont typeface="Courier New" panose="02070309020205020404" pitchFamily="49" charset="0"/>
              <a:buChar char="o"/>
            </a:pPr>
            <a:r>
              <a:rPr lang="en-GB" dirty="0"/>
              <a:t>Short Sea-, River-Sea- and Lake-Sea ships are using the same infrastructure.</a:t>
            </a:r>
          </a:p>
          <a:p>
            <a:pPr marL="342900" indent="-342900">
              <a:buFont typeface="Courier New" panose="02070309020205020404" pitchFamily="49" charset="0"/>
              <a:buChar char="o"/>
            </a:pPr>
            <a:r>
              <a:rPr lang="en-GB" dirty="0"/>
              <a:t>A separate RIS system is not existing and is probably not being installed.</a:t>
            </a:r>
          </a:p>
          <a:p>
            <a:pPr marL="342900" indent="-342900">
              <a:buFont typeface="Courier New" panose="02070309020205020404" pitchFamily="49" charset="0"/>
              <a:buChar char="o"/>
            </a:pPr>
            <a:r>
              <a:rPr lang="en-GB" dirty="0"/>
              <a:t>Similar Vessel Traffic Services (VTS) systems, Automatic Ship Identification (AIS) and single window data sharing systems are in operation.</a:t>
            </a:r>
          </a:p>
          <a:p>
            <a:r>
              <a:rPr lang="en-GB" dirty="0"/>
              <a:t>Therefore, regulations and operational practices should take interoperability of both systems (RIS/VTS) into account. </a:t>
            </a:r>
            <a:endParaRPr lang="de-DE" dirty="0"/>
          </a:p>
          <a:p>
            <a:endParaRPr lang="de-DE" dirty="0"/>
          </a:p>
        </p:txBody>
      </p:sp>
      <p:sp>
        <p:nvSpPr>
          <p:cNvPr id="5" name="Bildplatzhalter 4"/>
          <p:cNvSpPr>
            <a:spLocks noGrp="1"/>
          </p:cNvSpPr>
          <p:nvPr>
            <p:ph type="pic" sz="quarter" idx="12"/>
          </p:nvPr>
        </p:nvSpPr>
        <p:spPr/>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26258" t="35360" r="28158"/>
          <a:stretch/>
        </p:blipFill>
        <p:spPr>
          <a:xfrm>
            <a:off x="7902164" y="1602219"/>
            <a:ext cx="3941130" cy="3987815"/>
          </a:xfrm>
          <a:prstGeom prst="rect">
            <a:avLst/>
          </a:prstGeom>
        </p:spPr>
      </p:pic>
      <p:sp>
        <p:nvSpPr>
          <p:cNvPr id="7" name="Textfeld 6"/>
          <p:cNvSpPr txBox="1"/>
          <p:nvPr/>
        </p:nvSpPr>
        <p:spPr>
          <a:xfrm>
            <a:off x="7823398" y="5621972"/>
            <a:ext cx="1818815" cy="461665"/>
          </a:xfrm>
          <a:prstGeom prst="rect">
            <a:avLst/>
          </a:prstGeom>
          <a:noFill/>
        </p:spPr>
        <p:txBody>
          <a:bodyPr wrap="square" rtlCol="0">
            <a:spAutoFit/>
          </a:bodyPr>
          <a:lstStyle/>
          <a:p>
            <a:r>
              <a:rPr lang="de-DE" sz="1200" i="1" dirty="0"/>
              <a:t>© City </a:t>
            </a:r>
            <a:r>
              <a:rPr lang="de-DE" sz="1200" i="1" dirty="0" err="1"/>
              <a:t>of</a:t>
            </a:r>
            <a:r>
              <a:rPr lang="de-DE" sz="1200" i="1" dirty="0"/>
              <a:t> </a:t>
            </a:r>
            <a:r>
              <a:rPr lang="de-DE" sz="1200" i="1" dirty="0" err="1"/>
              <a:t>Lappeenranta</a:t>
            </a:r>
            <a:r>
              <a:rPr lang="de-DE" sz="1200" i="1" dirty="0"/>
              <a:t> </a:t>
            </a:r>
          </a:p>
          <a:p>
            <a:r>
              <a:rPr lang="de-DE" sz="1200" i="1" dirty="0"/>
              <a:t> </a:t>
            </a:r>
          </a:p>
        </p:txBody>
      </p:sp>
    </p:spTree>
    <p:extLst>
      <p:ext uri="{BB962C8B-B14F-4D97-AF65-F5344CB8AC3E}">
        <p14:creationId xmlns:p14="http://schemas.microsoft.com/office/powerpoint/2010/main" val="1870842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endParaRPr lang="de-DE" dirty="0"/>
          </a:p>
        </p:txBody>
      </p:sp>
      <p:sp>
        <p:nvSpPr>
          <p:cNvPr id="4" name="Textplatzhalter 3"/>
          <p:cNvSpPr>
            <a:spLocks noGrp="1"/>
          </p:cNvSpPr>
          <p:nvPr>
            <p:ph type="body" sz="quarter" idx="11"/>
          </p:nvPr>
        </p:nvSpPr>
        <p:spPr>
          <a:xfrm>
            <a:off x="349200" y="1562400"/>
            <a:ext cx="6322070" cy="4572000"/>
          </a:xfrm>
        </p:spPr>
        <p:txBody>
          <a:bodyPr/>
          <a:lstStyle/>
          <a:p>
            <a:r>
              <a:rPr lang="en-GB" dirty="0"/>
              <a:t>A prototype to support vessel masters, fleet and cargo managers was created to demonstrate modern information technology potentials - ”ELIAS”:</a:t>
            </a:r>
          </a:p>
          <a:p>
            <a:pPr marL="342900" indent="-342900">
              <a:buFont typeface="Courier New" panose="02070309020205020404" pitchFamily="49" charset="0"/>
              <a:buChar char="o"/>
            </a:pPr>
            <a:r>
              <a:rPr lang="en-GB" dirty="0"/>
              <a:t>Open source and public accessible map based web application: </a:t>
            </a:r>
            <a:r>
              <a:rPr lang="de-DE" dirty="0">
                <a:solidFill>
                  <a:srgbClr val="2CB4E1"/>
                </a:solidFill>
                <a:hlinkClick r:id="rId2"/>
              </a:rPr>
              <a:t>https://elias.isl.org/index.xhtml</a:t>
            </a:r>
            <a:endParaRPr lang="en-GB" dirty="0">
              <a:solidFill>
                <a:srgbClr val="2CB4E1"/>
              </a:solidFill>
            </a:endParaRPr>
          </a:p>
          <a:p>
            <a:pPr marL="342900" indent="-342900">
              <a:buFont typeface="Courier New" panose="02070309020205020404" pitchFamily="49" charset="0"/>
              <a:buChar char="o"/>
            </a:pPr>
            <a:r>
              <a:rPr lang="en-GB" dirty="0"/>
              <a:t>Information on waterway infrastructure is gathered from the European RIS index</a:t>
            </a:r>
          </a:p>
          <a:p>
            <a:pPr marL="342900" indent="-342900">
              <a:buFont typeface="Courier New" panose="02070309020205020404" pitchFamily="49" charset="0"/>
              <a:buChar char="o"/>
            </a:pPr>
            <a:r>
              <a:rPr lang="en-GB" dirty="0"/>
              <a:t>The anonymised vessel positions (based on real-time AIS) allow a calculation of traffic density and traffic flows</a:t>
            </a:r>
          </a:p>
          <a:p>
            <a:pPr marL="342900" indent="-342900">
              <a:buFont typeface="Courier New" panose="02070309020205020404" pitchFamily="49" charset="0"/>
              <a:buChar char="o"/>
            </a:pPr>
            <a:r>
              <a:rPr lang="en-GB" dirty="0"/>
              <a:t>Passage statistics service</a:t>
            </a:r>
            <a:endParaRPr lang="de-DE" dirty="0"/>
          </a:p>
          <a:p>
            <a:pPr marL="342900" indent="-342900">
              <a:buFont typeface="Courier New" panose="02070309020205020404" pitchFamily="49" charset="0"/>
              <a:buChar char="o"/>
            </a:pPr>
            <a:r>
              <a:rPr lang="en-GB" dirty="0"/>
              <a:t>Notices to Skippers Service</a:t>
            </a:r>
          </a:p>
          <a:p>
            <a:pPr marL="342900" indent="-342900">
              <a:buFont typeface="Courier New" panose="02070309020205020404" pitchFamily="49" charset="0"/>
              <a:buChar char="o"/>
            </a:pPr>
            <a:r>
              <a:rPr lang="en-GB" dirty="0" err="1"/>
              <a:t>Geofencing</a:t>
            </a:r>
            <a:r>
              <a:rPr lang="en-GB" dirty="0"/>
              <a:t> service</a:t>
            </a:r>
            <a:endParaRPr lang="de-DE" dirty="0"/>
          </a:p>
          <a:p>
            <a:pPr marL="342900" indent="-342900">
              <a:buFont typeface="Courier New" panose="02070309020205020404" pitchFamily="49" charset="0"/>
              <a:buChar char="o"/>
            </a:pPr>
            <a:endParaRPr lang="de-DE" dirty="0"/>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endParaRPr lang="en-GB" dirty="0"/>
          </a:p>
          <a:p>
            <a:pPr marL="342900" indent="-342900">
              <a:buFont typeface="Courier New" panose="02070309020205020404" pitchFamily="49" charset="0"/>
              <a:buChar char="o"/>
            </a:pPr>
            <a:endParaRPr lang="en-GB" dirty="0"/>
          </a:p>
          <a:p>
            <a:endParaRPr lang="de-DE" dirty="0"/>
          </a:p>
        </p:txBody>
      </p:sp>
      <p:sp>
        <p:nvSpPr>
          <p:cNvPr id="6" name="Titel 1"/>
          <p:cNvSpPr>
            <a:spLocks noGrp="1"/>
          </p:cNvSpPr>
          <p:nvPr>
            <p:ph type="title"/>
          </p:nvPr>
        </p:nvSpPr>
        <p:spPr/>
        <p:txBody>
          <a:bodyPr/>
          <a:lstStyle/>
          <a:p>
            <a:r>
              <a:rPr lang="en-GB" dirty="0"/>
              <a:t>Making Use of Existing River Information Services</a:t>
            </a:r>
          </a:p>
        </p:txBody>
      </p:sp>
      <p:pic>
        <p:nvPicPr>
          <p:cNvPr id="7" name="Grafik 6"/>
          <p:cNvPicPr/>
          <p:nvPr/>
        </p:nvPicPr>
        <p:blipFill>
          <a:blip r:embed="rId3" cstate="screen">
            <a:extLst>
              <a:ext uri="{28A0092B-C50C-407E-A947-70E740481C1C}">
                <a14:useLocalDpi xmlns:a14="http://schemas.microsoft.com/office/drawing/2010/main" val="0"/>
              </a:ext>
            </a:extLst>
          </a:blip>
          <a:stretch>
            <a:fillRect/>
          </a:stretch>
        </p:blipFill>
        <p:spPr>
          <a:xfrm>
            <a:off x="6879462" y="3584301"/>
            <a:ext cx="4976384" cy="3182379"/>
          </a:xfrm>
          <a:prstGeom prst="rect">
            <a:avLst/>
          </a:prstGeom>
          <a:ln>
            <a:solidFill>
              <a:schemeClr val="accent1"/>
            </a:solidFill>
          </a:ln>
        </p:spPr>
      </p:pic>
      <p:pic>
        <p:nvPicPr>
          <p:cNvPr id="9" name="Grafik 8"/>
          <p:cNvPicPr>
            <a:picLocks noChangeAspect="1"/>
          </p:cNvPicPr>
          <p:nvPr/>
        </p:nvPicPr>
        <p:blipFill>
          <a:blip r:embed="rId4"/>
          <a:stretch>
            <a:fillRect/>
          </a:stretch>
        </p:blipFill>
        <p:spPr>
          <a:xfrm>
            <a:off x="6879462" y="1558508"/>
            <a:ext cx="4976384" cy="1871285"/>
          </a:xfrm>
          <a:prstGeom prst="rect">
            <a:avLst/>
          </a:prstGeom>
        </p:spPr>
      </p:pic>
    </p:spTree>
    <p:extLst>
      <p:ext uri="{BB962C8B-B14F-4D97-AF65-F5344CB8AC3E}">
        <p14:creationId xmlns:p14="http://schemas.microsoft.com/office/powerpoint/2010/main" val="2261483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srcRect/>
          <a:stretch>
            <a:fillRect/>
          </a:stretch>
        </p:blipFill>
        <p:spPr bwMode="auto">
          <a:xfrm>
            <a:off x="349199" y="1562401"/>
            <a:ext cx="7546207" cy="4573076"/>
          </a:xfrm>
          <a:prstGeom prst="rect">
            <a:avLst/>
          </a:prstGeom>
          <a:noFill/>
          <a:ln w="9525">
            <a:noFill/>
            <a:miter lim="800000"/>
            <a:headEnd/>
            <a:tailEnd/>
          </a:ln>
        </p:spPr>
      </p:pic>
      <p:sp>
        <p:nvSpPr>
          <p:cNvPr id="7" name="Textplatzhalter 6"/>
          <p:cNvSpPr>
            <a:spLocks noGrp="1"/>
          </p:cNvSpPr>
          <p:nvPr>
            <p:ph type="body" sz="quarter" idx="10"/>
          </p:nvPr>
        </p:nvSpPr>
        <p:spPr/>
        <p:txBody>
          <a:bodyPr>
            <a:normAutofit/>
          </a:bodyPr>
          <a:lstStyle/>
          <a:p>
            <a:r>
              <a:rPr lang="en-GB" dirty="0">
                <a:solidFill>
                  <a:srgbClr val="2CAAE1"/>
                </a:solidFill>
              </a:rPr>
              <a:t>“ELIAS” FUNCTIONALITIES (Developed in EMMA)</a:t>
            </a:r>
          </a:p>
          <a:p>
            <a:endParaRPr lang="de-DE" dirty="0">
              <a:solidFill>
                <a:srgbClr val="2CAAE1"/>
              </a:solidFill>
            </a:endParaRPr>
          </a:p>
        </p:txBody>
      </p:sp>
      <p:sp>
        <p:nvSpPr>
          <p:cNvPr id="13" name="Textplatzhalter 12"/>
          <p:cNvSpPr>
            <a:spLocks noGrp="1"/>
          </p:cNvSpPr>
          <p:nvPr>
            <p:ph type="body" sz="quarter" idx="11"/>
          </p:nvPr>
        </p:nvSpPr>
        <p:spPr>
          <a:xfrm>
            <a:off x="8711034" y="1184400"/>
            <a:ext cx="3175730" cy="4572000"/>
          </a:xfrm>
        </p:spPr>
        <p:txBody>
          <a:bodyPr/>
          <a:lstStyle/>
          <a:p>
            <a:pPr marL="180957" indent="-180957">
              <a:buFont typeface="Arial" pitchFamily="34" charset="0"/>
              <a:buChar char="•"/>
            </a:pPr>
            <a:r>
              <a:rPr lang="en-GB" dirty="0" err="1"/>
              <a:t>Browsable</a:t>
            </a:r>
            <a:r>
              <a:rPr lang="en-GB" dirty="0"/>
              <a:t> map</a:t>
            </a:r>
            <a:br>
              <a:rPr lang="en-GB" dirty="0"/>
            </a:br>
            <a:r>
              <a:rPr lang="en-GB" dirty="0"/>
              <a:t>pan &amp; zoom</a:t>
            </a:r>
          </a:p>
          <a:p>
            <a:pPr marL="180957" indent="-180957">
              <a:buFont typeface="Arial" pitchFamily="34" charset="0"/>
              <a:buChar char="•"/>
            </a:pPr>
            <a:r>
              <a:rPr lang="en-GB" dirty="0"/>
              <a:t>Info on RIS objects</a:t>
            </a:r>
          </a:p>
          <a:p>
            <a:pPr marL="180957" indent="-180957">
              <a:buFont typeface="Arial" pitchFamily="34" charset="0"/>
              <a:buChar char="•"/>
            </a:pPr>
            <a:r>
              <a:rPr lang="en-GB" dirty="0"/>
              <a:t>Geocoded </a:t>
            </a:r>
            <a:r>
              <a:rPr lang="en-GB" dirty="0" err="1"/>
              <a:t>NtS</a:t>
            </a:r>
            <a:r>
              <a:rPr lang="en-GB" dirty="0"/>
              <a:t> message display</a:t>
            </a:r>
          </a:p>
          <a:p>
            <a:pPr marL="180957" indent="-180957">
              <a:buFont typeface="Arial" pitchFamily="34" charset="0"/>
              <a:buChar char="•"/>
            </a:pPr>
            <a:r>
              <a:rPr lang="en-GB" dirty="0"/>
              <a:t>Link to external details</a:t>
            </a:r>
          </a:p>
        </p:txBody>
      </p:sp>
      <p:sp>
        <p:nvSpPr>
          <p:cNvPr id="2" name="Titel 1"/>
          <p:cNvSpPr>
            <a:spLocks noGrp="1"/>
          </p:cNvSpPr>
          <p:nvPr>
            <p:ph type="title"/>
          </p:nvPr>
        </p:nvSpPr>
        <p:spPr/>
        <p:txBody>
          <a:bodyPr/>
          <a:lstStyle/>
          <a:p>
            <a:r>
              <a:rPr lang="en-GB" dirty="0"/>
              <a:t>Making Use of Existing River Information Services</a:t>
            </a:r>
          </a:p>
        </p:txBody>
      </p:sp>
      <p:sp>
        <p:nvSpPr>
          <p:cNvPr id="5" name="Foliennummernplatzhalter 4"/>
          <p:cNvSpPr>
            <a:spLocks noGrp="1"/>
          </p:cNvSpPr>
          <p:nvPr>
            <p:ph type="sldNum" sz="quarter" idx="4294967295"/>
          </p:nvPr>
        </p:nvSpPr>
        <p:spPr>
          <a:xfrm>
            <a:off x="11655425" y="6337300"/>
            <a:ext cx="534988" cy="365125"/>
          </a:xfrm>
          <a:prstGeom prst="rect">
            <a:avLst/>
          </a:prstGeom>
        </p:spPr>
        <p:txBody>
          <a:bodyPr/>
          <a:lstStyle/>
          <a:p>
            <a:fld id="{71A9DFA6-AD67-4B6A-A890-1E1267FFEBA8}" type="slidenum">
              <a:rPr lang="en-GB" smtClean="0"/>
              <a:pPr/>
              <a:t>16</a:t>
            </a:fld>
            <a:endParaRPr lang="en-GB"/>
          </a:p>
        </p:txBody>
      </p:sp>
      <p:pic>
        <p:nvPicPr>
          <p:cNvPr id="15" name="Picture 4"/>
          <p:cNvPicPr>
            <a:picLocks noChangeAspect="1" noChangeArrowheads="1"/>
          </p:cNvPicPr>
          <p:nvPr/>
        </p:nvPicPr>
        <p:blipFill>
          <a:blip r:embed="rId4" cstate="print"/>
          <a:srcRect/>
          <a:stretch>
            <a:fillRect/>
          </a:stretch>
        </p:blipFill>
        <p:spPr bwMode="auto">
          <a:xfrm>
            <a:off x="3790950" y="3672352"/>
            <a:ext cx="5901887" cy="3026608"/>
          </a:xfrm>
          <a:prstGeom prst="rect">
            <a:avLst/>
          </a:prstGeom>
          <a:noFill/>
          <a:ln w="9525">
            <a:noFill/>
            <a:miter lim="800000"/>
            <a:headEnd/>
            <a:tailEnd/>
          </a:ln>
        </p:spPr>
      </p:pic>
      <p:pic>
        <p:nvPicPr>
          <p:cNvPr id="14" name="Picture 1"/>
          <p:cNvPicPr>
            <a:picLocks noChangeAspect="1" noChangeArrowheads="1"/>
          </p:cNvPicPr>
          <p:nvPr/>
        </p:nvPicPr>
        <p:blipFill>
          <a:blip r:embed="rId5" cstate="print"/>
          <a:srcRect r="478" b="12438"/>
          <a:stretch>
            <a:fillRect/>
          </a:stretch>
        </p:blipFill>
        <p:spPr bwMode="auto">
          <a:xfrm>
            <a:off x="5543315" y="1404000"/>
            <a:ext cx="2893687" cy="3697102"/>
          </a:xfrm>
          <a:prstGeom prst="rect">
            <a:avLst/>
          </a:prstGeom>
          <a:ln>
            <a:noFill/>
          </a:ln>
          <a:effectLst>
            <a:outerShdw blurRad="292100" dist="139700" dir="2700000" algn="tl" rotWithShape="0">
              <a:srgbClr val="333333">
                <a:alpha val="65000"/>
              </a:srgbClr>
            </a:outerShdw>
          </a:effectLst>
        </p:spPr>
      </p:pic>
      <p:pic>
        <p:nvPicPr>
          <p:cNvPr id="17" name="Picture 2" descr="http://www.ris.eu/docs/Image/342/thumb_450x-_nts.jpg"/>
          <p:cNvPicPr>
            <a:picLocks noChangeAspect="1" noChangeArrowheads="1"/>
          </p:cNvPicPr>
          <p:nvPr/>
        </p:nvPicPr>
        <p:blipFill>
          <a:blip r:embed="rId6" cstate="print"/>
          <a:srcRect/>
          <a:stretch>
            <a:fillRect/>
          </a:stretch>
        </p:blipFill>
        <p:spPr bwMode="auto">
          <a:xfrm>
            <a:off x="9997188" y="4819644"/>
            <a:ext cx="1706640" cy="462689"/>
          </a:xfrm>
          <a:prstGeom prst="rect">
            <a:avLst/>
          </a:prstGeom>
          <a:noFill/>
        </p:spPr>
      </p:pic>
      <p:pic>
        <p:nvPicPr>
          <p:cNvPr id="18" name="Picture 4" descr="http://www.ris.eu/docs/Image/343/thumb_450x-_ecdislogo.jpg"/>
          <p:cNvPicPr>
            <a:picLocks noChangeAspect="1" noChangeArrowheads="1"/>
          </p:cNvPicPr>
          <p:nvPr/>
        </p:nvPicPr>
        <p:blipFill>
          <a:blip r:embed="rId7" cstate="print"/>
          <a:srcRect/>
          <a:stretch>
            <a:fillRect/>
          </a:stretch>
        </p:blipFill>
        <p:spPr bwMode="auto">
          <a:xfrm>
            <a:off x="9968037" y="4189474"/>
            <a:ext cx="2002014" cy="462689"/>
          </a:xfrm>
          <a:prstGeom prst="rect">
            <a:avLst/>
          </a:prstGeom>
          <a:noFill/>
        </p:spPr>
      </p:pic>
      <p:pic>
        <p:nvPicPr>
          <p:cNvPr id="19" name="Picture 2" descr="http://www.ris.eu/docs/Image/341/thumb_450x-_vtt.jpg"/>
          <p:cNvPicPr>
            <a:picLocks noChangeAspect="1" noChangeArrowheads="1"/>
          </p:cNvPicPr>
          <p:nvPr/>
        </p:nvPicPr>
        <p:blipFill>
          <a:blip r:embed="rId8" cstate="print"/>
          <a:srcRect/>
          <a:stretch>
            <a:fillRect/>
          </a:stretch>
        </p:blipFill>
        <p:spPr bwMode="auto">
          <a:xfrm>
            <a:off x="9997188" y="5464408"/>
            <a:ext cx="1706640" cy="474067"/>
          </a:xfrm>
          <a:prstGeom prst="rect">
            <a:avLst/>
          </a:prstGeom>
          <a:noFill/>
        </p:spPr>
      </p:pic>
    </p:spTree>
    <p:extLst>
      <p:ext uri="{BB962C8B-B14F-4D97-AF65-F5344CB8AC3E}">
        <p14:creationId xmlns:p14="http://schemas.microsoft.com/office/powerpoint/2010/main" val="39811033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EMMA in a Nutshell</a:t>
            </a:r>
          </a:p>
        </p:txBody>
      </p:sp>
      <p:sp>
        <p:nvSpPr>
          <p:cNvPr id="3" name="Textplatzhalter 2"/>
          <p:cNvSpPr>
            <a:spLocks noGrp="1"/>
          </p:cNvSpPr>
          <p:nvPr>
            <p:ph type="body" sz="quarter" idx="12"/>
          </p:nvPr>
        </p:nvSpPr>
        <p:spPr/>
        <p:txBody>
          <a:bodyPr/>
          <a:lstStyle/>
          <a:p>
            <a:r>
              <a:rPr lang="en-GB" dirty="0"/>
              <a:t>Competitive Improvement Plans</a:t>
            </a:r>
          </a:p>
        </p:txBody>
      </p:sp>
      <p:sp>
        <p:nvSpPr>
          <p:cNvPr id="4" name="Textplatzhalter 3"/>
          <p:cNvSpPr>
            <a:spLocks noGrp="1"/>
          </p:cNvSpPr>
          <p:nvPr>
            <p:ph type="body" sz="quarter" idx="13"/>
          </p:nvPr>
        </p:nvSpPr>
        <p:spPr/>
        <p:txBody>
          <a:bodyPr/>
          <a:lstStyle/>
          <a:p>
            <a:r>
              <a:rPr lang="en-GB" dirty="0"/>
              <a:t>Baltic Sea Region and International</a:t>
            </a:r>
          </a:p>
        </p:txBody>
      </p:sp>
      <p:sp>
        <p:nvSpPr>
          <p:cNvPr id="5" name="Textplatzhalter 4"/>
          <p:cNvSpPr>
            <a:spLocks noGrp="1"/>
          </p:cNvSpPr>
          <p:nvPr>
            <p:ph type="body" sz="quarter" idx="14"/>
          </p:nvPr>
        </p:nvSpPr>
        <p:spPr/>
        <p:txBody>
          <a:bodyPr/>
          <a:lstStyle/>
          <a:p>
            <a:r>
              <a:rPr lang="en-GB" dirty="0">
                <a:solidFill>
                  <a:srgbClr val="2CB4E1"/>
                </a:solidFill>
              </a:rPr>
              <a:t>Conclusions and Recommendations</a:t>
            </a:r>
          </a:p>
        </p:txBody>
      </p:sp>
      <p:sp>
        <p:nvSpPr>
          <p:cNvPr id="6" name="Titel 5"/>
          <p:cNvSpPr>
            <a:spLocks noGrp="1"/>
          </p:cNvSpPr>
          <p:nvPr>
            <p:ph type="title"/>
          </p:nvPr>
        </p:nvSpPr>
        <p:spPr/>
        <p:txBody>
          <a:bodyPr/>
          <a:lstStyle/>
          <a:p>
            <a:r>
              <a:rPr lang="de-DE" dirty="0"/>
              <a:t>Content</a:t>
            </a:r>
          </a:p>
        </p:txBody>
      </p:sp>
    </p:spTree>
    <p:extLst>
      <p:ext uri="{BB962C8B-B14F-4D97-AF65-F5344CB8AC3E}">
        <p14:creationId xmlns:p14="http://schemas.microsoft.com/office/powerpoint/2010/main" val="306899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Enhance Administrative and Branch Associations’ Structures</a:t>
            </a:r>
            <a:endParaRPr lang="de-DE" dirty="0"/>
          </a:p>
        </p:txBody>
      </p:sp>
      <p:sp>
        <p:nvSpPr>
          <p:cNvPr id="4" name="Textplatzhalter 3"/>
          <p:cNvSpPr>
            <a:spLocks noGrp="1"/>
          </p:cNvSpPr>
          <p:nvPr>
            <p:ph type="body" sz="quarter" idx="10"/>
          </p:nvPr>
        </p:nvSpPr>
        <p:spPr/>
        <p:txBody>
          <a:bodyPr/>
          <a:lstStyle/>
          <a:p>
            <a:endParaRPr lang="de-DE" b="1" dirty="0"/>
          </a:p>
          <a:p>
            <a:endParaRPr lang="de-DE" dirty="0"/>
          </a:p>
        </p:txBody>
      </p:sp>
      <p:sp>
        <p:nvSpPr>
          <p:cNvPr id="8" name="Textplatzhalter 7"/>
          <p:cNvSpPr>
            <a:spLocks noGrp="1"/>
          </p:cNvSpPr>
          <p:nvPr>
            <p:ph type="body" sz="quarter" idx="11"/>
          </p:nvPr>
        </p:nvSpPr>
        <p:spPr/>
        <p:txBody>
          <a:bodyPr/>
          <a:lstStyle/>
          <a:p>
            <a:endParaRPr lang="de-DE"/>
          </a:p>
        </p:txBody>
      </p:sp>
      <p:pic>
        <p:nvPicPr>
          <p:cNvPr id="6" name="Grafik 5"/>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8531" y="1404000"/>
            <a:ext cx="10482316" cy="4572000"/>
          </a:xfrm>
          <a:prstGeom prst="rect">
            <a:avLst/>
          </a:prstGeom>
          <a:noFill/>
          <a:ln>
            <a:solidFill>
              <a:schemeClr val="accent1"/>
            </a:solidFill>
          </a:ln>
        </p:spPr>
      </p:pic>
    </p:spTree>
    <p:extLst>
      <p:ext uri="{BB962C8B-B14F-4D97-AF65-F5344CB8AC3E}">
        <p14:creationId xmlns:p14="http://schemas.microsoft.com/office/powerpoint/2010/main" val="315532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A Clear BSR Strategy to Lift IWT Potentials is Needed</a:t>
            </a:r>
            <a:endParaRPr lang="de-DE" dirty="0"/>
          </a:p>
        </p:txBody>
      </p:sp>
      <p:sp>
        <p:nvSpPr>
          <p:cNvPr id="3" name="Textplatzhalter 2"/>
          <p:cNvSpPr>
            <a:spLocks noGrp="1"/>
          </p:cNvSpPr>
          <p:nvPr>
            <p:ph type="body" sz="quarter" idx="10"/>
          </p:nvPr>
        </p:nvSpPr>
        <p:spPr/>
        <p:txBody>
          <a:bodyPr>
            <a:normAutofit/>
          </a:bodyPr>
          <a:lstStyle/>
          <a:p>
            <a:r>
              <a:rPr lang="en-GB" dirty="0">
                <a:solidFill>
                  <a:srgbClr val="2CB4E1"/>
                </a:solidFill>
              </a:rPr>
              <a:t>EMMA Position Paper to Enhance IWT</a:t>
            </a:r>
          </a:p>
        </p:txBody>
      </p:sp>
      <p:sp>
        <p:nvSpPr>
          <p:cNvPr id="4" name="Textplatzhalter 3"/>
          <p:cNvSpPr>
            <a:spLocks noGrp="1"/>
          </p:cNvSpPr>
          <p:nvPr>
            <p:ph type="body" sz="quarter" idx="11"/>
          </p:nvPr>
        </p:nvSpPr>
        <p:spPr>
          <a:xfrm>
            <a:off x="349200" y="1562400"/>
            <a:ext cx="6610102" cy="4572000"/>
          </a:xfrm>
        </p:spPr>
        <p:txBody>
          <a:bodyPr/>
          <a:lstStyle/>
          <a:p>
            <a:pPr marL="342900" indent="-342900">
              <a:buFont typeface="Courier New" panose="02070309020205020404" pitchFamily="49" charset="0"/>
              <a:buChar char="o"/>
            </a:pPr>
            <a:r>
              <a:rPr lang="en-GB" dirty="0"/>
              <a:t>IWT integrated in multimodal logistic solutions</a:t>
            </a:r>
          </a:p>
          <a:p>
            <a:pPr marL="342900" indent="-342900">
              <a:buFont typeface="Courier New" panose="02070309020205020404" pitchFamily="49" charset="0"/>
              <a:buChar char="o"/>
            </a:pPr>
            <a:r>
              <a:rPr lang="en-GB" dirty="0"/>
              <a:t>Respect the different characteristics of waterways</a:t>
            </a:r>
          </a:p>
          <a:p>
            <a:pPr marL="342900" indent="-342900">
              <a:buFont typeface="Courier New" panose="02070309020205020404" pitchFamily="49" charset="0"/>
              <a:buChar char="o"/>
            </a:pPr>
            <a:r>
              <a:rPr lang="de-DE" dirty="0"/>
              <a:t>Transition </a:t>
            </a:r>
            <a:r>
              <a:rPr lang="en-GB" dirty="0"/>
              <a:t>points between different waterway classes and there interlink</a:t>
            </a:r>
          </a:p>
          <a:p>
            <a:pPr marL="342900" indent="-342900">
              <a:buFont typeface="Courier New" panose="02070309020205020404" pitchFamily="49" charset="0"/>
              <a:buChar char="o"/>
            </a:pPr>
            <a:r>
              <a:rPr lang="en-US" dirty="0"/>
              <a:t>Inclusion of a clear strategy for the uptake of alternative fuel technology</a:t>
            </a:r>
          </a:p>
          <a:p>
            <a:pPr marL="342900" indent="-342900">
              <a:buFont typeface="Courier New" panose="02070309020205020404" pitchFamily="49" charset="0"/>
              <a:buChar char="o"/>
            </a:pPr>
            <a:r>
              <a:rPr lang="en-US" dirty="0"/>
              <a:t>Inclusion of a </a:t>
            </a:r>
            <a:r>
              <a:rPr lang="en-GB" dirty="0"/>
              <a:t>clear ITS strategy </a:t>
            </a:r>
            <a:r>
              <a:rPr lang="de-DE" dirty="0"/>
              <a:t>(</a:t>
            </a:r>
            <a:r>
              <a:rPr lang="en-GB" dirty="0"/>
              <a:t>RIS &amp; VTS Services)</a:t>
            </a:r>
          </a:p>
          <a:p>
            <a:pPr marL="342900" indent="-342900">
              <a:buFont typeface="Courier New" panose="02070309020205020404" pitchFamily="49" charset="0"/>
              <a:buChar char="o"/>
            </a:pPr>
            <a:r>
              <a:rPr lang="en-GB" dirty="0"/>
              <a:t>Harmonised national rules and regulations </a:t>
            </a:r>
          </a:p>
          <a:p>
            <a:pPr marL="342900" indent="-342900">
              <a:buFont typeface="Courier New" panose="02070309020205020404" pitchFamily="49" charset="0"/>
              <a:buChar char="o"/>
            </a:pPr>
            <a:r>
              <a:rPr lang="en-GB" dirty="0"/>
              <a:t>Investments to strengthen and modernise infrastructure is needed (shore site and on-board)</a:t>
            </a:r>
          </a:p>
          <a:p>
            <a:pPr marL="342900" indent="-342900">
              <a:buFont typeface="Courier New" panose="02070309020205020404" pitchFamily="49" charset="0"/>
              <a:buChar char="o"/>
            </a:pPr>
            <a:r>
              <a:rPr lang="en-US" dirty="0"/>
              <a:t>European Inland Waterway Transport Knowledge Platform</a:t>
            </a:r>
          </a:p>
          <a:p>
            <a:pPr marL="342900" indent="-342900">
              <a:buFont typeface="Courier New" panose="02070309020205020404" pitchFamily="49" charset="0"/>
              <a:buChar char="o"/>
            </a:pPr>
            <a:r>
              <a:rPr lang="de-DE" dirty="0"/>
              <a:t>Smart &amp; Innovative Strategic IWW Transport Projects </a:t>
            </a:r>
            <a:endParaRPr lang="en-GB" dirty="0"/>
          </a:p>
        </p:txBody>
      </p:sp>
      <p:sp>
        <p:nvSpPr>
          <p:cNvPr id="5" name="Bildplatzhalter 4"/>
          <p:cNvSpPr>
            <a:spLocks noGrp="1"/>
          </p:cNvSpPr>
          <p:nvPr>
            <p:ph type="pic" sz="quarter" idx="12"/>
          </p:nvPr>
        </p:nvSpPr>
        <p:spPr/>
      </p:sp>
      <p:sp>
        <p:nvSpPr>
          <p:cNvPr id="6" name="Rechteck 5"/>
          <p:cNvSpPr/>
          <p:nvPr/>
        </p:nvSpPr>
        <p:spPr>
          <a:xfrm rot="5400000">
            <a:off x="9373809" y="3443973"/>
            <a:ext cx="4363910" cy="600164"/>
          </a:xfrm>
          <a:prstGeom prst="rect">
            <a:avLst/>
          </a:prstGeom>
        </p:spPr>
        <p:txBody>
          <a:bodyPr wrap="square">
            <a:spAutoFit/>
          </a:bodyPr>
          <a:lstStyle/>
          <a:p>
            <a:r>
              <a:rPr lang="de-DE" sz="1100" dirty="0">
                <a:hlinkClick r:id="rId3"/>
              </a:rPr>
              <a:t>www.project-emma.eu/sites/default/files/EMMA_Policy%20Paper%20to%20strengthen%20IWT%20in%20BSR.pdf</a:t>
            </a:r>
            <a:r>
              <a:rPr lang="de-DE" sz="1100" dirty="0"/>
              <a:t> </a:t>
            </a:r>
          </a:p>
        </p:txBody>
      </p:sp>
      <p:pic>
        <p:nvPicPr>
          <p:cNvPr id="8" name="Grafik 7"/>
          <p:cNvPicPr>
            <a:picLocks noChangeAspect="1"/>
          </p:cNvPicPr>
          <p:nvPr/>
        </p:nvPicPr>
        <p:blipFill>
          <a:blip r:embed="rId4"/>
          <a:stretch>
            <a:fillRect/>
          </a:stretch>
        </p:blipFill>
        <p:spPr>
          <a:xfrm>
            <a:off x="7895405" y="1562100"/>
            <a:ext cx="3243991" cy="4572000"/>
          </a:xfrm>
          <a:prstGeom prst="rect">
            <a:avLst/>
          </a:prstGeom>
        </p:spPr>
      </p:pic>
    </p:spTree>
    <p:extLst>
      <p:ext uri="{BB962C8B-B14F-4D97-AF65-F5344CB8AC3E}">
        <p14:creationId xmlns:p14="http://schemas.microsoft.com/office/powerpoint/2010/main" val="178329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solidFill>
                  <a:srgbClr val="2CB4E1"/>
                </a:solidFill>
              </a:rPr>
              <a:t>EMMA I </a:t>
            </a:r>
            <a:r>
              <a:rPr lang="en-GB" dirty="0" err="1">
                <a:solidFill>
                  <a:srgbClr val="2CB4E1"/>
                </a:solidFill>
              </a:rPr>
              <a:t>korthet</a:t>
            </a:r>
            <a:endParaRPr lang="en-GB" dirty="0">
              <a:solidFill>
                <a:srgbClr val="2CB4E1"/>
              </a:solidFill>
            </a:endParaRPr>
          </a:p>
        </p:txBody>
      </p:sp>
      <p:sp>
        <p:nvSpPr>
          <p:cNvPr id="3" name="Textplatzhalter 2"/>
          <p:cNvSpPr>
            <a:spLocks noGrp="1"/>
          </p:cNvSpPr>
          <p:nvPr>
            <p:ph type="body" sz="quarter" idx="12"/>
          </p:nvPr>
        </p:nvSpPr>
        <p:spPr/>
        <p:txBody>
          <a:bodyPr/>
          <a:lstStyle/>
          <a:p>
            <a:r>
              <a:rPr lang="en-GB" dirty="0"/>
              <a:t>Competitive Improvement Plans </a:t>
            </a:r>
          </a:p>
        </p:txBody>
      </p:sp>
      <p:sp>
        <p:nvSpPr>
          <p:cNvPr id="4" name="Textplatzhalter 3"/>
          <p:cNvSpPr>
            <a:spLocks noGrp="1"/>
          </p:cNvSpPr>
          <p:nvPr>
            <p:ph type="body" sz="quarter" idx="13"/>
          </p:nvPr>
        </p:nvSpPr>
        <p:spPr/>
        <p:txBody>
          <a:bodyPr/>
          <a:lstStyle/>
          <a:p>
            <a:r>
              <a:rPr lang="en-GB" dirty="0" err="1"/>
              <a:t>Östersjön</a:t>
            </a:r>
            <a:r>
              <a:rPr lang="en-GB" dirty="0"/>
              <a:t> </a:t>
            </a:r>
            <a:r>
              <a:rPr lang="en-GB" dirty="0" err="1"/>
              <a:t>och</a:t>
            </a:r>
            <a:r>
              <a:rPr lang="en-GB" dirty="0"/>
              <a:t> </a:t>
            </a:r>
            <a:r>
              <a:rPr lang="en-GB" dirty="0" err="1"/>
              <a:t>Internationellt</a:t>
            </a:r>
            <a:endParaRPr lang="en-GB" dirty="0"/>
          </a:p>
        </p:txBody>
      </p:sp>
      <p:sp>
        <p:nvSpPr>
          <p:cNvPr id="5" name="Textplatzhalter 4"/>
          <p:cNvSpPr>
            <a:spLocks noGrp="1"/>
          </p:cNvSpPr>
          <p:nvPr>
            <p:ph type="body" sz="quarter" idx="14"/>
          </p:nvPr>
        </p:nvSpPr>
        <p:spPr/>
        <p:txBody>
          <a:bodyPr/>
          <a:lstStyle/>
          <a:p>
            <a:r>
              <a:rPr lang="en-GB" dirty="0" err="1"/>
              <a:t>Slutsatser</a:t>
            </a:r>
            <a:r>
              <a:rPr lang="en-GB" dirty="0"/>
              <a:t> </a:t>
            </a:r>
            <a:r>
              <a:rPr lang="en-GB" dirty="0" err="1"/>
              <a:t>och</a:t>
            </a:r>
            <a:r>
              <a:rPr lang="en-GB" dirty="0"/>
              <a:t> </a:t>
            </a:r>
            <a:r>
              <a:rPr lang="en-GB" dirty="0" err="1"/>
              <a:t>rekommendationer</a:t>
            </a:r>
            <a:endParaRPr lang="en-GB" dirty="0"/>
          </a:p>
        </p:txBody>
      </p:sp>
      <p:sp>
        <p:nvSpPr>
          <p:cNvPr id="6" name="Titel 5"/>
          <p:cNvSpPr>
            <a:spLocks noGrp="1"/>
          </p:cNvSpPr>
          <p:nvPr>
            <p:ph type="title"/>
          </p:nvPr>
        </p:nvSpPr>
        <p:spPr/>
        <p:txBody>
          <a:bodyPr/>
          <a:lstStyle/>
          <a:p>
            <a:r>
              <a:rPr lang="de-DE" dirty="0"/>
              <a:t>Content</a:t>
            </a:r>
          </a:p>
        </p:txBody>
      </p:sp>
    </p:spTree>
    <p:extLst>
      <p:ext uri="{BB962C8B-B14F-4D97-AF65-F5344CB8AC3E}">
        <p14:creationId xmlns:p14="http://schemas.microsoft.com/office/powerpoint/2010/main" val="477776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endParaRPr lang="de-DE" sz="2000" i="1" dirty="0"/>
          </a:p>
        </p:txBody>
      </p:sp>
      <p:sp>
        <p:nvSpPr>
          <p:cNvPr id="4" name="Inhaltsplatzhalter 3"/>
          <p:cNvSpPr>
            <a:spLocks noGrp="1"/>
          </p:cNvSpPr>
          <p:nvPr>
            <p:ph sz="quarter" idx="12"/>
          </p:nvPr>
        </p:nvSpPr>
        <p:spPr/>
        <p:txBody>
          <a:bodyPr/>
          <a:lstStyle/>
          <a:p>
            <a:r>
              <a:rPr lang="de-DE" dirty="0"/>
              <a:t>2019-02-15</a:t>
            </a:r>
          </a:p>
        </p:txBody>
      </p:sp>
      <p:sp>
        <p:nvSpPr>
          <p:cNvPr id="5" name="Textplatzhalter 4"/>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205839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1"/>
          </p:nvPr>
        </p:nvSpPr>
        <p:spPr/>
        <p:txBody>
          <a:bodyPr/>
          <a:lstStyle/>
          <a:p>
            <a:r>
              <a:rPr lang="en-US" sz="1866" b="1" i="1" dirty="0">
                <a:solidFill>
                  <a:srgbClr val="00B0F0"/>
                </a:solidFill>
              </a:rPr>
              <a:t>E</a:t>
            </a:r>
            <a:r>
              <a:rPr lang="en-US" sz="1866" i="1" dirty="0"/>
              <a:t>nhancing freight </a:t>
            </a:r>
            <a:r>
              <a:rPr lang="en-US" sz="1866" b="1" i="1" dirty="0">
                <a:solidFill>
                  <a:srgbClr val="00B0F0"/>
                </a:solidFill>
              </a:rPr>
              <a:t>M</a:t>
            </a:r>
            <a:r>
              <a:rPr lang="en-US" sz="1866" i="1" dirty="0"/>
              <a:t>obility and logistics in the BSR by strengthening inland waterway and river sea transport and </a:t>
            </a:r>
            <a:r>
              <a:rPr lang="en-US" sz="1866" i="1" dirty="0" err="1"/>
              <a:t>pro</a:t>
            </a:r>
            <a:r>
              <a:rPr lang="en-US" sz="1866" b="1" i="1" dirty="0" err="1">
                <a:solidFill>
                  <a:srgbClr val="00B0F0"/>
                </a:solidFill>
              </a:rPr>
              <a:t>M</a:t>
            </a:r>
            <a:r>
              <a:rPr lang="en-US" sz="1866" i="1" dirty="0" err="1"/>
              <a:t>oting</a:t>
            </a:r>
            <a:r>
              <a:rPr lang="en-US" sz="1866" i="1" dirty="0"/>
              <a:t> new </a:t>
            </a:r>
            <a:r>
              <a:rPr lang="en-US" sz="1866" i="1" dirty="0" err="1"/>
              <a:t>intern</a:t>
            </a:r>
            <a:r>
              <a:rPr lang="en-US" sz="1866" b="1" i="1" dirty="0" err="1">
                <a:solidFill>
                  <a:srgbClr val="00B0F0"/>
                </a:solidFill>
              </a:rPr>
              <a:t>A</a:t>
            </a:r>
            <a:r>
              <a:rPr lang="en-US" sz="1866" i="1" dirty="0" err="1"/>
              <a:t>tional</a:t>
            </a:r>
            <a:r>
              <a:rPr lang="en-US" sz="1866" i="1" dirty="0"/>
              <a:t> shipping services </a:t>
            </a:r>
          </a:p>
          <a:p>
            <a:endParaRPr lang="en-US" sz="1866" i="1" dirty="0"/>
          </a:p>
          <a:p>
            <a:pPr marL="285722" indent="-285722">
              <a:buFont typeface="Courier New" panose="02070309020205020404" pitchFamily="49" charset="0"/>
              <a:buChar char="o"/>
              <a:tabLst>
                <a:tab pos="2514349" algn="l"/>
              </a:tabLst>
            </a:pPr>
            <a:r>
              <a:rPr lang="en-US" sz="1866" dirty="0" err="1"/>
              <a:t>Koordinerande</a:t>
            </a:r>
            <a:r>
              <a:rPr lang="en-US" sz="1866" dirty="0"/>
              <a:t> partner</a:t>
            </a:r>
            <a:r>
              <a:rPr lang="en-US" sz="1866" dirty="0" smtClean="0"/>
              <a:t>:	Port </a:t>
            </a:r>
            <a:r>
              <a:rPr lang="en-US" sz="1866" dirty="0"/>
              <a:t>of Hamburg Marketing</a:t>
            </a:r>
          </a:p>
          <a:p>
            <a:pPr marL="285722" indent="-285722">
              <a:buFont typeface="Courier New" panose="02070309020205020404" pitchFamily="49" charset="0"/>
              <a:buChar char="o"/>
              <a:tabLst>
                <a:tab pos="2514349" algn="l"/>
              </a:tabLst>
            </a:pPr>
            <a:r>
              <a:rPr lang="de-DE" sz="1866" dirty="0"/>
              <a:t>Projektpartners:		20 (</a:t>
            </a:r>
            <a:r>
              <a:rPr lang="de-DE" sz="1866" dirty="0" err="1"/>
              <a:t>från</a:t>
            </a:r>
            <a:r>
              <a:rPr lang="de-DE" sz="1866" dirty="0"/>
              <a:t> DE, FI, LT, PL, SE)</a:t>
            </a:r>
          </a:p>
          <a:p>
            <a:pPr marL="285722" indent="-285722">
              <a:buFont typeface="Courier New" panose="02070309020205020404" pitchFamily="49" charset="0"/>
              <a:buChar char="o"/>
              <a:tabLst>
                <a:tab pos="2514349" algn="l"/>
              </a:tabLst>
            </a:pPr>
            <a:r>
              <a:rPr lang="de-DE" sz="1866" dirty="0" err="1"/>
              <a:t>Associerade</a:t>
            </a:r>
            <a:r>
              <a:rPr lang="de-DE" sz="1866" dirty="0"/>
              <a:t> </a:t>
            </a:r>
            <a:r>
              <a:rPr lang="de-DE" sz="1866" dirty="0" err="1"/>
              <a:t>partners</a:t>
            </a:r>
            <a:r>
              <a:rPr lang="de-DE" sz="1866" dirty="0"/>
              <a:t>: 	45+</a:t>
            </a:r>
          </a:p>
          <a:p>
            <a:pPr marL="285722" indent="-285722">
              <a:buFont typeface="Courier New" panose="02070309020205020404" pitchFamily="49" charset="0"/>
              <a:buChar char="o"/>
              <a:tabLst>
                <a:tab pos="2514349" algn="l"/>
              </a:tabLst>
            </a:pPr>
            <a:endParaRPr lang="de-DE" sz="1067" dirty="0"/>
          </a:p>
          <a:p>
            <a:pPr marL="285722" indent="-285722">
              <a:buFont typeface="Courier New" panose="02070309020205020404" pitchFamily="49" charset="0"/>
              <a:buChar char="o"/>
              <a:tabLst>
                <a:tab pos="2514349" algn="l"/>
              </a:tabLst>
            </a:pPr>
            <a:r>
              <a:rPr lang="de-DE" sz="1866" dirty="0" err="1"/>
              <a:t>Finansiering</a:t>
            </a:r>
            <a:r>
              <a:rPr lang="de-DE" sz="1866" dirty="0"/>
              <a:t> </a:t>
            </a:r>
            <a:r>
              <a:rPr lang="de-DE" sz="1866" dirty="0" err="1"/>
              <a:t>från</a:t>
            </a:r>
            <a:r>
              <a:rPr lang="de-DE" sz="1866" dirty="0"/>
              <a:t>: 	</a:t>
            </a:r>
            <a:r>
              <a:rPr lang="de-DE" sz="1866" dirty="0" smtClean="0"/>
              <a:t>	Interreg </a:t>
            </a:r>
            <a:r>
              <a:rPr lang="de-DE" sz="1866" dirty="0" err="1"/>
              <a:t>Östersjöprogrammet</a:t>
            </a:r>
            <a:endParaRPr lang="de-DE" sz="1067" dirty="0"/>
          </a:p>
          <a:p>
            <a:pPr marL="285722" indent="-285722">
              <a:buFont typeface="Courier New" panose="02070309020205020404" pitchFamily="49" charset="0"/>
              <a:buChar char="o"/>
              <a:tabLst>
                <a:tab pos="2514349" algn="l"/>
              </a:tabLst>
            </a:pPr>
            <a:r>
              <a:rPr lang="de-DE" sz="1866" dirty="0"/>
              <a:t>Project Budget:		4.42 </a:t>
            </a:r>
            <a:r>
              <a:rPr lang="de-DE" sz="1866" dirty="0" err="1"/>
              <a:t>million</a:t>
            </a:r>
            <a:r>
              <a:rPr lang="de-DE" sz="1866" dirty="0"/>
              <a:t> €</a:t>
            </a:r>
            <a:br>
              <a:rPr lang="de-DE" sz="1866" dirty="0"/>
            </a:br>
            <a:r>
              <a:rPr lang="de-DE" sz="1400" i="1" dirty="0" err="1"/>
              <a:t>Varav</a:t>
            </a:r>
            <a:r>
              <a:rPr lang="de-DE" sz="1400" i="1" dirty="0"/>
              <a:t> ERDF sam-</a:t>
            </a:r>
            <a:r>
              <a:rPr lang="de-DE" sz="1400" i="1" dirty="0" err="1"/>
              <a:t>finansierat</a:t>
            </a:r>
            <a:r>
              <a:rPr lang="de-DE" sz="1400" i="1" dirty="0"/>
              <a:t>	3,45 </a:t>
            </a:r>
            <a:r>
              <a:rPr lang="de-DE" sz="1400" i="1" dirty="0" err="1"/>
              <a:t>million</a:t>
            </a:r>
            <a:r>
              <a:rPr lang="de-DE" sz="1400" i="1" dirty="0"/>
              <a:t> €	</a:t>
            </a:r>
            <a:br>
              <a:rPr lang="de-DE" sz="1400" i="1" dirty="0"/>
            </a:br>
            <a:endParaRPr lang="de-DE" sz="1400" i="1" dirty="0"/>
          </a:p>
          <a:p>
            <a:pPr marL="285722" indent="-285722">
              <a:buFont typeface="Courier New" panose="02070309020205020404" pitchFamily="49" charset="0"/>
              <a:buChar char="o"/>
              <a:tabLst>
                <a:tab pos="2514349" algn="l"/>
              </a:tabLst>
            </a:pPr>
            <a:r>
              <a:rPr lang="de-DE" sz="1866" dirty="0" err="1"/>
              <a:t>Projekttid</a:t>
            </a:r>
            <a:r>
              <a:rPr lang="de-DE" sz="1866" dirty="0"/>
              <a:t> :		3/2016 – 2/2019</a:t>
            </a:r>
          </a:p>
        </p:txBody>
      </p:sp>
      <p:sp>
        <p:nvSpPr>
          <p:cNvPr id="3" name="Titel 2"/>
          <p:cNvSpPr>
            <a:spLocks noGrp="1"/>
          </p:cNvSpPr>
          <p:nvPr>
            <p:ph type="title"/>
          </p:nvPr>
        </p:nvSpPr>
        <p:spPr/>
        <p:txBody>
          <a:bodyPr>
            <a:normAutofit/>
          </a:bodyPr>
          <a:lstStyle/>
          <a:p>
            <a:r>
              <a:rPr lang="de-DE" dirty="0" err="1"/>
              <a:t>Interreg</a:t>
            </a:r>
            <a:r>
              <a:rPr lang="de-DE" dirty="0"/>
              <a:t> </a:t>
            </a:r>
            <a:r>
              <a:rPr lang="de-DE" dirty="0" err="1"/>
              <a:t>Östersjöprogrammet</a:t>
            </a:r>
            <a:r>
              <a:rPr lang="de-DE" dirty="0"/>
              <a:t> – EMMA-</a:t>
            </a:r>
            <a:r>
              <a:rPr lang="de-DE" dirty="0" err="1"/>
              <a:t>projektet</a:t>
            </a:r>
            <a:endParaRPr lang="de-DE" dirty="0"/>
          </a:p>
        </p:txBody>
      </p:sp>
      <p:pic>
        <p:nvPicPr>
          <p:cNvPr id="20" name="Bildplatzhalter 19"/>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8687495" y="1562100"/>
            <a:ext cx="3168352" cy="4572000"/>
          </a:xfrm>
        </p:spPr>
      </p:pic>
      <p:sp>
        <p:nvSpPr>
          <p:cNvPr id="8" name="Textplatzhalter 7"/>
          <p:cNvSpPr>
            <a:spLocks noGrp="1"/>
          </p:cNvSpPr>
          <p:nvPr>
            <p:ph type="body" sz="quarter" idx="10"/>
          </p:nvPr>
        </p:nvSpPr>
        <p:spPr>
          <a:xfrm>
            <a:off x="349199" y="964800"/>
            <a:ext cx="8626326" cy="439200"/>
          </a:xfrm>
        </p:spPr>
        <p:txBody>
          <a:bodyPr>
            <a:normAutofit fontScale="70000" lnSpcReduction="20000"/>
          </a:bodyPr>
          <a:lstStyle/>
          <a:p>
            <a:r>
              <a:rPr lang="en-US" dirty="0">
                <a:solidFill>
                  <a:srgbClr val="2CAAE1"/>
                </a:solidFill>
              </a:rPr>
              <a:t>…SYFTAR TILL ATT FÖRBÄTTRA MÖJLIGHETER FÖR INLANDSSJÖFART I ÖSTERSJÖOMRÅDET</a:t>
            </a:r>
            <a:endParaRPr lang="en-GB" dirty="0">
              <a:solidFill>
                <a:srgbClr val="2CAAE1"/>
              </a:solidFill>
            </a:endParaRPr>
          </a:p>
        </p:txBody>
      </p:sp>
    </p:spTree>
    <p:extLst>
      <p:ext uri="{BB962C8B-B14F-4D97-AF65-F5344CB8AC3E}">
        <p14:creationId xmlns:p14="http://schemas.microsoft.com/office/powerpoint/2010/main" val="84720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p:cNvGraphicFramePr>
            <a:graphicFrameLocks noChangeAspect="1"/>
          </p:cNvGraphicFramePr>
          <p:nvPr>
            <p:extLst/>
          </p:nvPr>
        </p:nvGraphicFramePr>
        <p:xfrm>
          <a:off x="6839890" y="1562400"/>
          <a:ext cx="4970343" cy="4648522"/>
        </p:xfrm>
        <a:graphic>
          <a:graphicData uri="http://schemas.openxmlformats.org/presentationml/2006/ole">
            <mc:AlternateContent xmlns:mc="http://schemas.openxmlformats.org/markup-compatibility/2006">
              <mc:Choice xmlns:v="urn:schemas-microsoft-com:vml" Requires="v">
                <p:oleObj spid="_x0000_s1054" name="Bitmap-Bild" r:id="rId4" imgW="5295960" imgH="4952880" progId="Paint.Picture">
                  <p:embed/>
                </p:oleObj>
              </mc:Choice>
              <mc:Fallback>
                <p:oleObj name="Bitmap-Bild" r:id="rId4" imgW="5295960" imgH="4952880" progId="Paint.Picture">
                  <p:embed/>
                  <p:pic>
                    <p:nvPicPr>
                      <p:cNvPr id="0" name=""/>
                      <p:cNvPicPr/>
                      <p:nvPr/>
                    </p:nvPicPr>
                    <p:blipFill>
                      <a:blip r:embed="rId5"/>
                      <a:stretch>
                        <a:fillRect/>
                      </a:stretch>
                    </p:blipFill>
                    <p:spPr>
                      <a:xfrm>
                        <a:off x="6839890" y="1562400"/>
                        <a:ext cx="4970343" cy="4648522"/>
                      </a:xfrm>
                      <a:prstGeom prst="rect">
                        <a:avLst/>
                      </a:prstGeom>
                    </p:spPr>
                  </p:pic>
                </p:oleObj>
              </mc:Fallback>
            </mc:AlternateContent>
          </a:graphicData>
        </a:graphic>
      </p:graphicFrame>
      <p:sp>
        <p:nvSpPr>
          <p:cNvPr id="5" name="Titel 4"/>
          <p:cNvSpPr>
            <a:spLocks noGrp="1"/>
          </p:cNvSpPr>
          <p:nvPr>
            <p:ph type="title"/>
          </p:nvPr>
        </p:nvSpPr>
        <p:spPr>
          <a:xfrm>
            <a:off x="334566" y="274638"/>
            <a:ext cx="8640959" cy="634876"/>
          </a:xfrm>
          <a:prstGeom prst="rect">
            <a:avLst/>
          </a:prstGeom>
        </p:spPr>
        <p:txBody>
          <a:bodyPr/>
          <a:lstStyle/>
          <a:p>
            <a:r>
              <a:rPr lang="en-GB" dirty="0"/>
              <a:t>The EMMA project</a:t>
            </a:r>
          </a:p>
        </p:txBody>
      </p:sp>
      <p:sp>
        <p:nvSpPr>
          <p:cNvPr id="8" name="Textplatzhalter 7"/>
          <p:cNvSpPr>
            <a:spLocks noGrp="1"/>
          </p:cNvSpPr>
          <p:nvPr>
            <p:ph type="body" sz="quarter" idx="10"/>
          </p:nvPr>
        </p:nvSpPr>
        <p:spPr/>
        <p:txBody>
          <a:bodyPr>
            <a:normAutofit/>
          </a:bodyPr>
          <a:lstStyle/>
          <a:p>
            <a:r>
              <a:rPr lang="en-GB" dirty="0">
                <a:solidFill>
                  <a:srgbClr val="2CAAE1"/>
                </a:solidFill>
              </a:rPr>
              <a:t>PILOT AKTIVITETER OCH DEMONSTRATIONER</a:t>
            </a:r>
          </a:p>
        </p:txBody>
      </p:sp>
      <p:sp>
        <p:nvSpPr>
          <p:cNvPr id="2" name="Textplatzhalter 1"/>
          <p:cNvSpPr>
            <a:spLocks noGrp="1"/>
          </p:cNvSpPr>
          <p:nvPr>
            <p:ph type="body" sz="quarter" idx="11"/>
          </p:nvPr>
        </p:nvSpPr>
        <p:spPr>
          <a:xfrm>
            <a:off x="349200" y="1562400"/>
            <a:ext cx="6682110" cy="4572000"/>
          </a:xfrm>
        </p:spPr>
        <p:txBody>
          <a:bodyPr>
            <a:noAutofit/>
          </a:bodyPr>
          <a:lstStyle/>
          <a:p>
            <a:pPr lvl="0">
              <a:defRPr/>
            </a:pPr>
            <a:r>
              <a:rPr lang="en-GB" sz="1800" kern="0" dirty="0">
                <a:solidFill>
                  <a:srgbClr val="2CAAE1"/>
                </a:solidFill>
                <a:latin typeface="Arial"/>
              </a:rPr>
              <a:t>Sverige – </a:t>
            </a:r>
            <a:r>
              <a:rPr lang="en-GB" sz="1800" kern="0" dirty="0" err="1">
                <a:solidFill>
                  <a:srgbClr val="2CAAE1"/>
                </a:solidFill>
                <a:latin typeface="Arial"/>
              </a:rPr>
              <a:t>Göteborgsområdet</a:t>
            </a:r>
            <a:r>
              <a:rPr lang="en-GB" sz="1800" kern="0" dirty="0">
                <a:solidFill>
                  <a:srgbClr val="2CAAE1"/>
                </a:solidFill>
                <a:latin typeface="Arial"/>
              </a:rPr>
              <a:t> (</a:t>
            </a:r>
            <a:r>
              <a:rPr lang="en-GB" sz="1800" kern="0" dirty="0" err="1">
                <a:solidFill>
                  <a:srgbClr val="2CAAE1"/>
                </a:solidFill>
                <a:latin typeface="Arial"/>
              </a:rPr>
              <a:t>Vändern</a:t>
            </a:r>
            <a:r>
              <a:rPr lang="en-GB" sz="1800" kern="0" dirty="0">
                <a:solidFill>
                  <a:srgbClr val="2CAAE1"/>
                </a:solidFill>
                <a:latin typeface="Arial"/>
              </a:rPr>
              <a:t>)</a:t>
            </a:r>
          </a:p>
          <a:p>
            <a:pPr lvl="0">
              <a:defRPr/>
            </a:pPr>
            <a:r>
              <a:rPr lang="en-GB" sz="1800" kern="0" dirty="0" err="1">
                <a:latin typeface="Arial"/>
              </a:rPr>
              <a:t>Överflyttning</a:t>
            </a:r>
            <a:r>
              <a:rPr lang="en-GB" sz="1800" kern="0" dirty="0">
                <a:latin typeface="Arial"/>
              </a:rPr>
              <a:t> </a:t>
            </a:r>
            <a:r>
              <a:rPr lang="en-GB" sz="1800" kern="0" dirty="0" err="1">
                <a:latin typeface="Arial"/>
              </a:rPr>
              <a:t>av</a:t>
            </a:r>
            <a:r>
              <a:rPr lang="en-GB" sz="1800" kern="0" dirty="0">
                <a:latin typeface="Arial"/>
              </a:rPr>
              <a:t> gods </a:t>
            </a:r>
            <a:r>
              <a:rPr lang="en-GB" sz="1800" kern="0" dirty="0" err="1">
                <a:latin typeface="Arial"/>
              </a:rPr>
              <a:t>från</a:t>
            </a:r>
            <a:r>
              <a:rPr lang="en-GB" sz="1800" kern="0" dirty="0">
                <a:latin typeface="Arial"/>
              </a:rPr>
              <a:t> </a:t>
            </a:r>
            <a:r>
              <a:rPr lang="en-GB" sz="1800" kern="0" dirty="0" err="1">
                <a:latin typeface="Arial"/>
              </a:rPr>
              <a:t>väg</a:t>
            </a:r>
            <a:r>
              <a:rPr lang="en-GB" sz="1800" kern="0" dirty="0">
                <a:latin typeface="Arial"/>
              </a:rPr>
              <a:t> till </a:t>
            </a:r>
            <a:r>
              <a:rPr lang="en-GB" sz="1800" kern="0" dirty="0" err="1">
                <a:latin typeface="Arial"/>
              </a:rPr>
              <a:t>vattenvägarna</a:t>
            </a:r>
            <a:r>
              <a:rPr lang="en-GB" sz="1800" kern="0" dirty="0">
                <a:latin typeface="Arial"/>
              </a:rPr>
              <a:t> </a:t>
            </a:r>
            <a:r>
              <a:rPr lang="en-GB" sz="1800" kern="0" dirty="0" err="1">
                <a:latin typeface="Arial"/>
              </a:rPr>
              <a:t>i</a:t>
            </a:r>
            <a:r>
              <a:rPr lang="en-GB" sz="1800" kern="0" dirty="0">
                <a:latin typeface="Arial"/>
              </a:rPr>
              <a:t> </a:t>
            </a:r>
            <a:r>
              <a:rPr lang="en-GB" sz="1800" kern="0" dirty="0" err="1">
                <a:latin typeface="Arial"/>
              </a:rPr>
              <a:t>Göta</a:t>
            </a:r>
            <a:r>
              <a:rPr lang="en-GB" sz="1800" kern="0" dirty="0">
                <a:latin typeface="Arial"/>
              </a:rPr>
              <a:t> </a:t>
            </a:r>
            <a:r>
              <a:rPr lang="en-GB" sz="1800" kern="0" dirty="0" err="1">
                <a:latin typeface="Arial"/>
              </a:rPr>
              <a:t>Älv</a:t>
            </a:r>
            <a:r>
              <a:rPr lang="en-GB" sz="1800" kern="0" dirty="0">
                <a:latin typeface="Arial"/>
              </a:rPr>
              <a:t> </a:t>
            </a:r>
            <a:r>
              <a:rPr lang="en-GB" sz="1800" kern="0" dirty="0" err="1">
                <a:latin typeface="Arial"/>
              </a:rPr>
              <a:t>och</a:t>
            </a:r>
            <a:r>
              <a:rPr lang="en-GB" sz="1800" kern="0" dirty="0">
                <a:latin typeface="Arial"/>
              </a:rPr>
              <a:t> </a:t>
            </a:r>
            <a:r>
              <a:rPr lang="en-GB" sz="1800" kern="0" dirty="0" err="1">
                <a:latin typeface="Arial"/>
              </a:rPr>
              <a:t>Vänerområdet</a:t>
            </a:r>
            <a:endParaRPr lang="en-GB" sz="1800" kern="0" dirty="0">
              <a:latin typeface="Arial"/>
            </a:endParaRPr>
          </a:p>
          <a:p>
            <a:pPr lvl="0">
              <a:defRPr/>
            </a:pPr>
            <a:endParaRPr lang="en-GB" sz="500" kern="0" dirty="0">
              <a:latin typeface="Arial"/>
            </a:endParaRPr>
          </a:p>
          <a:p>
            <a:pPr lvl="0">
              <a:defRPr/>
            </a:pPr>
            <a:r>
              <a:rPr lang="en-GB" sz="1800" kern="0" dirty="0">
                <a:solidFill>
                  <a:srgbClr val="2CAAE1"/>
                </a:solidFill>
                <a:latin typeface="Arial"/>
              </a:rPr>
              <a:t>Finland – </a:t>
            </a:r>
            <a:r>
              <a:rPr lang="en-GB" sz="1800" kern="0" dirty="0" err="1">
                <a:solidFill>
                  <a:srgbClr val="2CAAE1"/>
                </a:solidFill>
                <a:latin typeface="Arial"/>
              </a:rPr>
              <a:t>Norra</a:t>
            </a:r>
            <a:r>
              <a:rPr lang="en-GB" sz="1800" kern="0" dirty="0">
                <a:solidFill>
                  <a:srgbClr val="2CAAE1"/>
                </a:solidFill>
                <a:latin typeface="Arial"/>
              </a:rPr>
              <a:t> </a:t>
            </a:r>
            <a:r>
              <a:rPr lang="en-GB" sz="1800" kern="0" dirty="0" err="1">
                <a:solidFill>
                  <a:srgbClr val="2CAAE1"/>
                </a:solidFill>
                <a:latin typeface="Arial"/>
              </a:rPr>
              <a:t>Karelenia</a:t>
            </a:r>
            <a:r>
              <a:rPr lang="en-GB" sz="1800" kern="0" dirty="0">
                <a:solidFill>
                  <a:srgbClr val="2CAAE1"/>
                </a:solidFill>
                <a:latin typeface="Arial"/>
              </a:rPr>
              <a:t> (Saimaa </a:t>
            </a:r>
            <a:r>
              <a:rPr lang="en-GB" sz="1800" kern="0" dirty="0" err="1">
                <a:solidFill>
                  <a:srgbClr val="2CAAE1"/>
                </a:solidFill>
                <a:latin typeface="Arial"/>
              </a:rPr>
              <a:t>Kanal</a:t>
            </a:r>
            <a:r>
              <a:rPr lang="en-GB" sz="1800" kern="0" dirty="0">
                <a:solidFill>
                  <a:srgbClr val="2CAAE1"/>
                </a:solidFill>
                <a:latin typeface="Arial"/>
              </a:rPr>
              <a:t> &amp; </a:t>
            </a:r>
            <a:r>
              <a:rPr lang="en-GB" sz="1800" kern="0" dirty="0" err="1">
                <a:solidFill>
                  <a:srgbClr val="2CAAE1"/>
                </a:solidFill>
                <a:latin typeface="Arial"/>
              </a:rPr>
              <a:t>Sjö</a:t>
            </a:r>
            <a:r>
              <a:rPr lang="en-GB" sz="1800" kern="0" dirty="0">
                <a:solidFill>
                  <a:srgbClr val="2CAAE1"/>
                </a:solidFill>
                <a:latin typeface="Arial"/>
              </a:rPr>
              <a:t>)</a:t>
            </a:r>
          </a:p>
          <a:p>
            <a:pPr lvl="0">
              <a:defRPr/>
            </a:pPr>
            <a:r>
              <a:rPr lang="en-GB" sz="1800" kern="0" dirty="0" err="1">
                <a:latin typeface="Arial"/>
              </a:rPr>
              <a:t>Förbättra</a:t>
            </a:r>
            <a:r>
              <a:rPr lang="en-GB" sz="1800" kern="0" dirty="0">
                <a:latin typeface="Arial"/>
              </a:rPr>
              <a:t> </a:t>
            </a:r>
            <a:r>
              <a:rPr lang="en-GB" sz="1800" kern="0" dirty="0" err="1">
                <a:latin typeface="Arial"/>
              </a:rPr>
              <a:t>förutsättningar</a:t>
            </a:r>
            <a:r>
              <a:rPr lang="en-GB" sz="1800" kern="0" dirty="0">
                <a:latin typeface="Arial"/>
              </a:rPr>
              <a:t> </a:t>
            </a:r>
            <a:r>
              <a:rPr lang="en-GB" sz="1800" kern="0" dirty="0" err="1">
                <a:latin typeface="Arial"/>
              </a:rPr>
              <a:t>för</a:t>
            </a:r>
            <a:r>
              <a:rPr lang="en-GB" sz="1800" kern="0" dirty="0">
                <a:latin typeface="Arial"/>
              </a:rPr>
              <a:t> IVV </a:t>
            </a:r>
            <a:r>
              <a:rPr lang="en-GB" sz="1800" kern="0" dirty="0" err="1">
                <a:latin typeface="Arial"/>
              </a:rPr>
              <a:t>i</a:t>
            </a:r>
            <a:r>
              <a:rPr lang="en-GB" sz="1800" kern="0" dirty="0">
                <a:latin typeface="Arial"/>
              </a:rPr>
              <a:t> Saimaa </a:t>
            </a:r>
            <a:r>
              <a:rPr lang="en-GB" sz="1800" kern="0" dirty="0" err="1">
                <a:latin typeface="Arial"/>
              </a:rPr>
              <a:t>kanal</a:t>
            </a:r>
            <a:r>
              <a:rPr lang="en-GB" sz="1800" kern="0" dirty="0">
                <a:latin typeface="Arial"/>
              </a:rPr>
              <a:t> </a:t>
            </a:r>
            <a:r>
              <a:rPr lang="en-GB" sz="1800" kern="0" dirty="0" err="1">
                <a:latin typeface="Arial"/>
              </a:rPr>
              <a:t>och</a:t>
            </a:r>
            <a:r>
              <a:rPr lang="en-GB" sz="1800" kern="0" dirty="0">
                <a:latin typeface="Arial"/>
              </a:rPr>
              <a:t> </a:t>
            </a:r>
            <a:r>
              <a:rPr lang="en-GB" sz="1800" kern="0" dirty="0" err="1">
                <a:latin typeface="Arial"/>
              </a:rPr>
              <a:t>sjö</a:t>
            </a:r>
            <a:endParaRPr lang="en-GB" sz="1800" kern="0" dirty="0">
              <a:latin typeface="Arial"/>
            </a:endParaRPr>
          </a:p>
          <a:p>
            <a:pPr lvl="0">
              <a:defRPr/>
            </a:pPr>
            <a:endParaRPr lang="de-DE" sz="500" dirty="0"/>
          </a:p>
          <a:p>
            <a:pPr lvl="0">
              <a:defRPr/>
            </a:pPr>
            <a:r>
              <a:rPr lang="de-DE" sz="1800" kern="0" dirty="0" err="1">
                <a:solidFill>
                  <a:srgbClr val="2CAAE1"/>
                </a:solidFill>
                <a:latin typeface="Arial"/>
              </a:rPr>
              <a:t>Tyskland</a:t>
            </a:r>
            <a:r>
              <a:rPr lang="de-DE" sz="1800" kern="0" dirty="0">
                <a:solidFill>
                  <a:srgbClr val="2CAAE1"/>
                </a:solidFill>
                <a:latin typeface="Arial"/>
              </a:rPr>
              <a:t> (</a:t>
            </a:r>
            <a:r>
              <a:rPr lang="sv-SE" sz="1800" kern="0" dirty="0">
                <a:solidFill>
                  <a:srgbClr val="2CAAE1"/>
                </a:solidFill>
                <a:latin typeface="Arial"/>
              </a:rPr>
              <a:t>Norra Tysklands flodsystem</a:t>
            </a:r>
            <a:r>
              <a:rPr lang="de-DE" sz="1800" kern="0" dirty="0">
                <a:solidFill>
                  <a:srgbClr val="2CAAE1"/>
                </a:solidFill>
                <a:latin typeface="Arial"/>
              </a:rPr>
              <a:t>) </a:t>
            </a:r>
          </a:p>
          <a:p>
            <a:pPr lvl="0">
              <a:defRPr/>
            </a:pPr>
            <a:r>
              <a:rPr lang="en-GB" sz="1800" kern="0" dirty="0">
                <a:latin typeface="Arial"/>
              </a:rPr>
              <a:t>Digital </a:t>
            </a:r>
            <a:r>
              <a:rPr lang="en-GB" sz="1800" kern="0" dirty="0" err="1">
                <a:latin typeface="Arial"/>
              </a:rPr>
              <a:t>karta</a:t>
            </a:r>
            <a:r>
              <a:rPr lang="en-GB" sz="1800" kern="0" dirty="0">
                <a:latin typeface="Arial"/>
              </a:rPr>
              <a:t> med </a:t>
            </a:r>
            <a:r>
              <a:rPr lang="en-GB" sz="1800" kern="0" dirty="0" err="1">
                <a:latin typeface="Arial"/>
              </a:rPr>
              <a:t>statusinformaiotn</a:t>
            </a:r>
            <a:r>
              <a:rPr lang="en-GB" sz="1800" kern="0" dirty="0">
                <a:latin typeface="Arial"/>
              </a:rPr>
              <a:t> om </a:t>
            </a:r>
            <a:r>
              <a:rPr lang="en-GB" sz="1800" kern="0" dirty="0" err="1">
                <a:latin typeface="Arial"/>
              </a:rPr>
              <a:t>inre</a:t>
            </a:r>
            <a:r>
              <a:rPr lang="en-GB" sz="1800" kern="0" dirty="0">
                <a:latin typeface="Arial"/>
              </a:rPr>
              <a:t> </a:t>
            </a:r>
            <a:r>
              <a:rPr lang="en-GB" sz="1800" kern="0" dirty="0" err="1">
                <a:latin typeface="Arial"/>
              </a:rPr>
              <a:t>vattenvägar</a:t>
            </a:r>
            <a:r>
              <a:rPr lang="en-GB" sz="1800" kern="0" dirty="0">
                <a:latin typeface="Arial"/>
              </a:rPr>
              <a:t> (RIS)</a:t>
            </a:r>
          </a:p>
          <a:p>
            <a:pPr lvl="0">
              <a:defRPr/>
            </a:pPr>
            <a:endParaRPr lang="de-DE" sz="800" dirty="0"/>
          </a:p>
          <a:p>
            <a:pPr lvl="0">
              <a:defRPr/>
            </a:pPr>
            <a:r>
              <a:rPr lang="en-GB" sz="1800" kern="0" dirty="0" err="1">
                <a:solidFill>
                  <a:srgbClr val="2CAAE1"/>
                </a:solidFill>
                <a:latin typeface="Arial"/>
              </a:rPr>
              <a:t>Polen</a:t>
            </a:r>
            <a:r>
              <a:rPr lang="en-GB" sz="1800" kern="0" dirty="0">
                <a:solidFill>
                  <a:srgbClr val="2CAAE1"/>
                </a:solidFill>
                <a:latin typeface="Arial"/>
              </a:rPr>
              <a:t> – </a:t>
            </a:r>
            <a:r>
              <a:rPr lang="en-GB" sz="1800" kern="0" dirty="0" err="1">
                <a:solidFill>
                  <a:srgbClr val="2CAAE1"/>
                </a:solidFill>
                <a:latin typeface="Arial"/>
              </a:rPr>
              <a:t>Gdańsk</a:t>
            </a:r>
            <a:r>
              <a:rPr lang="en-GB" sz="1800" kern="0" dirty="0">
                <a:solidFill>
                  <a:srgbClr val="2CAAE1"/>
                </a:solidFill>
                <a:latin typeface="Arial"/>
              </a:rPr>
              <a:t> (Vistula-</a:t>
            </a:r>
            <a:r>
              <a:rPr lang="en-GB" sz="1800" kern="0" dirty="0" err="1">
                <a:solidFill>
                  <a:srgbClr val="2CAAE1"/>
                </a:solidFill>
                <a:latin typeface="Arial"/>
              </a:rPr>
              <a:t>floden</a:t>
            </a:r>
            <a:r>
              <a:rPr lang="en-GB" sz="1800" kern="0" dirty="0">
                <a:solidFill>
                  <a:srgbClr val="2CAAE1"/>
                </a:solidFill>
                <a:latin typeface="Arial"/>
              </a:rPr>
              <a:t>)</a:t>
            </a:r>
          </a:p>
          <a:p>
            <a:pPr lvl="0">
              <a:defRPr/>
            </a:pPr>
            <a:r>
              <a:rPr lang="en-GB" sz="1800" kern="0" dirty="0" err="1">
                <a:latin typeface="Arial"/>
              </a:rPr>
              <a:t>Förstudie</a:t>
            </a:r>
            <a:r>
              <a:rPr lang="en-GB" sz="1800" kern="0" dirty="0">
                <a:latin typeface="Arial"/>
              </a:rPr>
              <a:t> </a:t>
            </a:r>
            <a:r>
              <a:rPr lang="en-GB" sz="1800" kern="0" dirty="0" err="1">
                <a:latin typeface="Arial"/>
              </a:rPr>
              <a:t>för</a:t>
            </a:r>
            <a:r>
              <a:rPr lang="en-GB" sz="1800" kern="0" dirty="0">
                <a:latin typeface="Arial"/>
              </a:rPr>
              <a:t> multimodal </a:t>
            </a:r>
            <a:r>
              <a:rPr lang="en-GB" sz="1800" kern="0" dirty="0" err="1">
                <a:latin typeface="Arial"/>
              </a:rPr>
              <a:t>inlandsterminal</a:t>
            </a:r>
            <a:endParaRPr lang="en-GB" sz="1800" kern="0" dirty="0">
              <a:latin typeface="Arial"/>
            </a:endParaRPr>
          </a:p>
          <a:p>
            <a:pPr lvl="0">
              <a:defRPr/>
            </a:pPr>
            <a:endParaRPr lang="en-GB" sz="500" kern="0" dirty="0">
              <a:latin typeface="Arial"/>
            </a:endParaRPr>
          </a:p>
          <a:p>
            <a:pPr lvl="0">
              <a:defRPr/>
            </a:pPr>
            <a:endParaRPr lang="de-DE" sz="100" dirty="0"/>
          </a:p>
          <a:p>
            <a:pPr>
              <a:defRPr/>
            </a:pPr>
            <a:r>
              <a:rPr lang="en-GB" sz="1800" kern="0" dirty="0" err="1">
                <a:solidFill>
                  <a:srgbClr val="2CAAE1"/>
                </a:solidFill>
                <a:latin typeface="Arial"/>
              </a:rPr>
              <a:t>Litauen</a:t>
            </a:r>
            <a:r>
              <a:rPr lang="en-GB" sz="1800" kern="0" dirty="0">
                <a:solidFill>
                  <a:srgbClr val="2CAAE1"/>
                </a:solidFill>
                <a:latin typeface="Arial"/>
              </a:rPr>
              <a:t> – </a:t>
            </a:r>
            <a:r>
              <a:rPr lang="en-GB" sz="1800" kern="0" dirty="0" err="1">
                <a:solidFill>
                  <a:srgbClr val="2CAAE1"/>
                </a:solidFill>
                <a:latin typeface="Arial"/>
              </a:rPr>
              <a:t>Klaipėda</a:t>
            </a:r>
            <a:r>
              <a:rPr lang="en-GB" sz="1800" kern="0" dirty="0">
                <a:solidFill>
                  <a:srgbClr val="2CAAE1"/>
                </a:solidFill>
                <a:latin typeface="Arial"/>
              </a:rPr>
              <a:t> (Neman-</a:t>
            </a:r>
            <a:r>
              <a:rPr lang="en-GB" sz="1800" kern="0" dirty="0" err="1">
                <a:solidFill>
                  <a:srgbClr val="2CAAE1"/>
                </a:solidFill>
                <a:latin typeface="Arial"/>
              </a:rPr>
              <a:t>floden</a:t>
            </a:r>
            <a:r>
              <a:rPr lang="en-GB" sz="1800" kern="0" dirty="0">
                <a:solidFill>
                  <a:srgbClr val="2CAAE1"/>
                </a:solidFill>
                <a:latin typeface="Arial"/>
              </a:rPr>
              <a:t>)</a:t>
            </a:r>
          </a:p>
          <a:p>
            <a:pPr>
              <a:defRPr/>
            </a:pPr>
            <a:r>
              <a:rPr lang="de-DE" sz="1800" kern="0" dirty="0">
                <a:latin typeface="Arial"/>
              </a:rPr>
              <a:t>Transporter </a:t>
            </a:r>
            <a:r>
              <a:rPr lang="de-DE" sz="1800" kern="0" dirty="0" err="1">
                <a:latin typeface="Arial"/>
              </a:rPr>
              <a:t>av</a:t>
            </a:r>
            <a:r>
              <a:rPr lang="de-DE" sz="1800" kern="0" dirty="0">
                <a:latin typeface="Arial"/>
              </a:rPr>
              <a:t> </a:t>
            </a:r>
            <a:r>
              <a:rPr lang="de-DE" sz="1800" kern="0" dirty="0" err="1">
                <a:latin typeface="Arial"/>
              </a:rPr>
              <a:t>tungt</a:t>
            </a:r>
            <a:r>
              <a:rPr lang="de-DE" sz="1800" kern="0" dirty="0">
                <a:latin typeface="Arial"/>
              </a:rPr>
              <a:t> </a:t>
            </a:r>
            <a:r>
              <a:rPr lang="de-DE" sz="1800" kern="0" dirty="0" err="1">
                <a:latin typeface="Arial"/>
              </a:rPr>
              <a:t>gods</a:t>
            </a:r>
            <a:r>
              <a:rPr lang="de-DE" sz="1800" kern="0" dirty="0">
                <a:latin typeface="Arial"/>
              </a:rPr>
              <a:t> och </a:t>
            </a:r>
            <a:r>
              <a:rPr lang="de-DE" sz="1800" kern="0" dirty="0" err="1">
                <a:latin typeface="Arial"/>
              </a:rPr>
              <a:t>specialtransporter</a:t>
            </a:r>
            <a:r>
              <a:rPr lang="de-DE" sz="1800" kern="0" dirty="0">
                <a:latin typeface="Arial"/>
              </a:rPr>
              <a:t> </a:t>
            </a:r>
            <a:r>
              <a:rPr lang="de-DE" sz="1800" kern="0" dirty="0" err="1">
                <a:latin typeface="Arial"/>
              </a:rPr>
              <a:t>till</a:t>
            </a:r>
            <a:r>
              <a:rPr lang="de-DE" sz="1800" kern="0" dirty="0">
                <a:latin typeface="Arial"/>
              </a:rPr>
              <a:t> </a:t>
            </a:r>
            <a:r>
              <a:rPr lang="de-DE" sz="1800" kern="0" dirty="0" err="1">
                <a:latin typeface="Arial"/>
              </a:rPr>
              <a:t>inlandet</a:t>
            </a:r>
            <a:r>
              <a:rPr lang="de-DE" sz="1800" kern="0" dirty="0">
                <a:latin typeface="Arial"/>
              </a:rPr>
              <a:t> </a:t>
            </a:r>
          </a:p>
          <a:p>
            <a:pPr>
              <a:defRPr/>
            </a:pPr>
            <a:r>
              <a:rPr lang="en-GB" sz="1800" kern="0" dirty="0">
                <a:latin typeface="Arial"/>
              </a:rPr>
              <a:t>| </a:t>
            </a:r>
            <a:r>
              <a:rPr lang="en-GB" sz="1800" kern="0" dirty="0" err="1">
                <a:latin typeface="Arial"/>
              </a:rPr>
              <a:t>Koncept</a:t>
            </a:r>
            <a:r>
              <a:rPr lang="en-GB" sz="1800" kern="0" dirty="0">
                <a:latin typeface="Arial"/>
              </a:rPr>
              <a:t> </a:t>
            </a:r>
            <a:r>
              <a:rPr lang="en-GB" sz="1800" kern="0" dirty="0" err="1">
                <a:latin typeface="Arial"/>
              </a:rPr>
              <a:t>för</a:t>
            </a:r>
            <a:r>
              <a:rPr lang="en-GB" sz="1800" kern="0" dirty="0">
                <a:latin typeface="Arial"/>
              </a:rPr>
              <a:t> retrofit </a:t>
            </a:r>
            <a:r>
              <a:rPr lang="en-GB" sz="1800" kern="0" dirty="0" err="1">
                <a:latin typeface="Arial"/>
              </a:rPr>
              <a:t>av</a:t>
            </a:r>
            <a:r>
              <a:rPr lang="en-GB" sz="1800" kern="0" dirty="0">
                <a:latin typeface="Arial"/>
              </a:rPr>
              <a:t> </a:t>
            </a:r>
            <a:r>
              <a:rPr lang="en-GB" sz="1800" kern="0" dirty="0" err="1">
                <a:latin typeface="Arial"/>
              </a:rPr>
              <a:t>dieseldrivlinor</a:t>
            </a:r>
            <a:r>
              <a:rPr lang="en-GB" sz="1800" kern="0" dirty="0">
                <a:latin typeface="Arial"/>
              </a:rPr>
              <a:t>.</a:t>
            </a:r>
          </a:p>
          <a:p>
            <a:pPr lvl="0">
              <a:defRPr/>
            </a:pPr>
            <a:endParaRPr lang="de-DE" sz="800" dirty="0"/>
          </a:p>
          <a:p>
            <a:pPr lvl="0">
              <a:defRPr/>
            </a:pPr>
            <a:endParaRPr lang="en-GB" sz="400" kern="0" dirty="0">
              <a:latin typeface="Arial"/>
            </a:endParaRPr>
          </a:p>
        </p:txBody>
      </p:sp>
      <p:sp>
        <p:nvSpPr>
          <p:cNvPr id="10" name="Ellipse 9"/>
          <p:cNvSpPr/>
          <p:nvPr/>
        </p:nvSpPr>
        <p:spPr>
          <a:xfrm>
            <a:off x="10991750" y="1917626"/>
            <a:ext cx="576064"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rot="18304939">
            <a:off x="7980583" y="3544948"/>
            <a:ext cx="802502" cy="4492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rot="21130500">
            <a:off x="9414193" y="5256822"/>
            <a:ext cx="356387" cy="8573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1769374">
            <a:off x="7451151" y="5386715"/>
            <a:ext cx="1222540" cy="5991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rot="1053080">
            <a:off x="10081209" y="4906982"/>
            <a:ext cx="767605"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4895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The EMMA Vision </a:t>
            </a:r>
            <a:r>
              <a:rPr lang="de-DE" dirty="0" err="1"/>
              <a:t>for</a:t>
            </a:r>
            <a:r>
              <a:rPr lang="de-DE" dirty="0"/>
              <a:t> </a:t>
            </a:r>
            <a:r>
              <a:rPr lang="de-DE" dirty="0" err="1"/>
              <a:t>the</a:t>
            </a:r>
            <a:r>
              <a:rPr lang="de-DE" dirty="0"/>
              <a:t> Baltic </a:t>
            </a:r>
            <a:r>
              <a:rPr lang="de-DE" dirty="0" err="1"/>
              <a:t>Sea</a:t>
            </a:r>
            <a:r>
              <a:rPr lang="de-DE" dirty="0"/>
              <a:t> Region</a:t>
            </a:r>
          </a:p>
        </p:txBody>
      </p:sp>
      <p:sp>
        <p:nvSpPr>
          <p:cNvPr id="16" name="Textplatzhalter 15"/>
          <p:cNvSpPr>
            <a:spLocks noGrp="1"/>
          </p:cNvSpPr>
          <p:nvPr>
            <p:ph type="body" sz="quarter" idx="10"/>
          </p:nvPr>
        </p:nvSpPr>
        <p:spPr/>
        <p:txBody>
          <a:bodyPr/>
          <a:lstStyle/>
          <a:p>
            <a:endParaRPr lang="de-DE"/>
          </a:p>
        </p:txBody>
      </p:sp>
      <p:sp>
        <p:nvSpPr>
          <p:cNvPr id="17" name="Textplatzhalter 16"/>
          <p:cNvSpPr>
            <a:spLocks noGrp="1"/>
          </p:cNvSpPr>
          <p:nvPr>
            <p:ph type="body" sz="quarter" idx="11"/>
          </p:nvPr>
        </p:nvSpPr>
        <p:spPr/>
        <p:txBody>
          <a:bodyPr/>
          <a:lstStyle/>
          <a:p>
            <a:r>
              <a:rPr lang="en-GB" dirty="0">
                <a:solidFill>
                  <a:srgbClr val="2CB4E1"/>
                </a:solidFill>
              </a:rPr>
              <a:t>IWT is a green, smart transport mode, well integrated in multi-modal supply chains with remarkable share in the modal split</a:t>
            </a:r>
            <a:endParaRPr lang="en-GB" sz="1000" dirty="0"/>
          </a:p>
          <a:p>
            <a:endParaRPr lang="en-GB" sz="500" dirty="0"/>
          </a:p>
          <a:p>
            <a:pPr marL="342900" indent="-342900">
              <a:buFont typeface="Courier New" panose="02070309020205020404" pitchFamily="49" charset="0"/>
              <a:buChar char="o"/>
            </a:pPr>
            <a:r>
              <a:rPr lang="en-GB" dirty="0"/>
              <a:t>IWT is well considered in strategic transport network planning and legislation</a:t>
            </a:r>
          </a:p>
          <a:p>
            <a:pPr marL="342900" indent="-342900">
              <a:buFont typeface="Courier New" panose="02070309020205020404" pitchFamily="49" charset="0"/>
              <a:buChar char="o"/>
            </a:pPr>
            <a:endParaRPr lang="en-GB" sz="800" dirty="0"/>
          </a:p>
          <a:p>
            <a:pPr marL="342900" indent="-342900">
              <a:buFont typeface="Courier New" panose="02070309020205020404" pitchFamily="49" charset="0"/>
              <a:buChar char="o"/>
            </a:pPr>
            <a:r>
              <a:rPr lang="en-GB" sz="2000" dirty="0"/>
              <a:t>A clear ITS strategy (RIS/VTS) is in place and enables smart shipping solutions </a:t>
            </a:r>
          </a:p>
          <a:p>
            <a:pPr marL="361950" lvl="1" indent="-361950"/>
            <a:endParaRPr lang="en-GB" sz="800" dirty="0"/>
          </a:p>
          <a:p>
            <a:pPr marL="361950" lvl="1" indent="-361950"/>
            <a:r>
              <a:rPr lang="en-GB" sz="2000" dirty="0"/>
              <a:t>An alternative fuel network is in operation serving a modern, smart and green IWT fleet</a:t>
            </a:r>
          </a:p>
          <a:p>
            <a:pPr marL="342900" indent="-342900">
              <a:buFont typeface="Courier New" panose="02070309020205020404" pitchFamily="49" charset="0"/>
              <a:buChar char="o"/>
            </a:pPr>
            <a:endParaRPr lang="en-GB" sz="800" dirty="0"/>
          </a:p>
          <a:p>
            <a:pPr marL="342900" indent="-342900">
              <a:buFont typeface="Courier New" panose="02070309020205020404" pitchFamily="49" charset="0"/>
              <a:buChar char="o"/>
            </a:pPr>
            <a:r>
              <a:rPr lang="en-GB" dirty="0"/>
              <a:t>Transition points between different waterway classes </a:t>
            </a:r>
            <a:br>
              <a:rPr lang="en-GB" dirty="0"/>
            </a:br>
            <a:r>
              <a:rPr lang="en-GB" dirty="0"/>
              <a:t>and there interlinks are established</a:t>
            </a:r>
          </a:p>
          <a:p>
            <a:pPr marL="342900" indent="-342900">
              <a:buFont typeface="Courier New" panose="02070309020205020404" pitchFamily="49" charset="0"/>
              <a:buChar char="o"/>
            </a:pPr>
            <a:endParaRPr lang="en-GB" sz="800" dirty="0"/>
          </a:p>
          <a:p>
            <a:pPr marL="342900" indent="-342900">
              <a:buFont typeface="Courier New" panose="02070309020205020404" pitchFamily="49" charset="0"/>
              <a:buChar char="o"/>
            </a:pPr>
            <a:r>
              <a:rPr lang="en-GB" dirty="0"/>
              <a:t>Sectors’ voice is strengthened</a:t>
            </a:r>
            <a:endParaRPr lang="en-GB" sz="1000" dirty="0"/>
          </a:p>
          <a:p>
            <a:endParaRPr lang="de-DE" dirty="0"/>
          </a:p>
        </p:txBody>
      </p:sp>
      <p:sp>
        <p:nvSpPr>
          <p:cNvPr id="18" name="Bildplatzhalter 17"/>
          <p:cNvSpPr>
            <a:spLocks noGrp="1"/>
          </p:cNvSpPr>
          <p:nvPr>
            <p:ph type="pic" sz="quarter" idx="12"/>
          </p:nvPr>
        </p:nvSpPr>
        <p:spPr/>
      </p:sp>
      <p:sp>
        <p:nvSpPr>
          <p:cNvPr id="6" name="Textplatzhalter 2"/>
          <p:cNvSpPr txBox="1">
            <a:spLocks/>
          </p:cNvSpPr>
          <p:nvPr/>
        </p:nvSpPr>
        <p:spPr>
          <a:xfrm>
            <a:off x="860571" y="3717826"/>
            <a:ext cx="4737895" cy="4392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2000" i="1" kern="1200" baseline="0">
                <a:solidFill>
                  <a:srgbClr val="00507F"/>
                </a:solidFill>
                <a:latin typeface="Arial" panose="020B0604020202020204" pitchFamily="34" charset="0"/>
                <a:ea typeface="+mn-ea"/>
                <a:cs typeface="Arial" panose="020B0604020202020204" pitchFamily="34" charset="0"/>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baseline="0">
                <a:solidFill>
                  <a:srgbClr val="00507F"/>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kern="1200">
                <a:solidFill>
                  <a:srgbClr val="0050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srgbClr val="2CB4E1"/>
              </a:solidFill>
            </a:endParaRPr>
          </a:p>
        </p:txBody>
      </p:sp>
      <p:sp>
        <p:nvSpPr>
          <p:cNvPr id="7" name="Rechteck 6"/>
          <p:cNvSpPr/>
          <p:nvPr/>
        </p:nvSpPr>
        <p:spPr>
          <a:xfrm>
            <a:off x="550590" y="1263701"/>
            <a:ext cx="5774242" cy="2135969"/>
          </a:xfrm>
          <a:prstGeom prst="rect">
            <a:avLst/>
          </a:prstGeom>
        </p:spPr>
        <p:txBody>
          <a:bodyPr/>
          <a:lstStyle/>
          <a:p>
            <a:pPr defTabSz="914400" fontAlgn="base">
              <a:spcBef>
                <a:spcPct val="20000"/>
              </a:spcBef>
              <a:spcAft>
                <a:spcPct val="0"/>
              </a:spcAft>
            </a:pPr>
            <a:endParaRPr lang="en-GB" sz="2000" dirty="0">
              <a:solidFill>
                <a:srgbClr val="00507F"/>
              </a:solidFill>
              <a:latin typeface="Arial" panose="020B0604020202020204" pitchFamily="34" charset="0"/>
              <a:cs typeface="Arial" panose="020B0604020202020204" pitchFamily="34" charset="0"/>
            </a:endParaRPr>
          </a:p>
        </p:txBody>
      </p:sp>
      <p:sp>
        <p:nvSpPr>
          <p:cNvPr id="19" name="Textfeld 18"/>
          <p:cNvSpPr txBox="1"/>
          <p:nvPr/>
        </p:nvSpPr>
        <p:spPr>
          <a:xfrm>
            <a:off x="8759502" y="5837996"/>
            <a:ext cx="1163718" cy="400110"/>
          </a:xfrm>
          <a:prstGeom prst="rect">
            <a:avLst/>
          </a:prstGeom>
          <a:noFill/>
        </p:spPr>
        <p:txBody>
          <a:bodyPr wrap="square" rtlCol="0">
            <a:spAutoFit/>
          </a:bodyPr>
          <a:lstStyle/>
          <a:p>
            <a:r>
              <a:rPr lang="de-DE" sz="1000" dirty="0">
                <a:solidFill>
                  <a:schemeClr val="bg1"/>
                </a:solidFill>
              </a:rPr>
              <a:t>© </a:t>
            </a:r>
            <a:r>
              <a:rPr lang="de-DE" sz="1000" dirty="0" err="1">
                <a:solidFill>
                  <a:schemeClr val="bg1"/>
                </a:solidFill>
              </a:rPr>
              <a:t>Watertruck</a:t>
            </a:r>
            <a:r>
              <a:rPr lang="de-DE" sz="1000" dirty="0">
                <a:solidFill>
                  <a:schemeClr val="bg1"/>
                </a:solidFill>
              </a:rPr>
              <a:t>+</a:t>
            </a:r>
          </a:p>
          <a:p>
            <a:r>
              <a:rPr lang="de-DE" sz="1000" dirty="0">
                <a:solidFill>
                  <a:schemeClr val="bg1"/>
                </a:solidFill>
              </a:rPr>
              <a:t> </a:t>
            </a:r>
          </a:p>
        </p:txBody>
      </p:sp>
      <p:pic>
        <p:nvPicPr>
          <p:cNvPr id="21" name="Grafik 20"/>
          <p:cNvPicPr>
            <a:picLocks noChangeAspect="1"/>
          </p:cNvPicPr>
          <p:nvPr/>
        </p:nvPicPr>
        <p:blipFill>
          <a:blip r:embed="rId3"/>
          <a:stretch>
            <a:fillRect/>
          </a:stretch>
        </p:blipFill>
        <p:spPr>
          <a:xfrm>
            <a:off x="7895406" y="3815888"/>
            <a:ext cx="3980327" cy="2318212"/>
          </a:xfrm>
          <a:prstGeom prst="rect">
            <a:avLst/>
          </a:prstGeom>
        </p:spPr>
      </p:pic>
      <p:pic>
        <p:nvPicPr>
          <p:cNvPr id="11" name="Grafik 10"/>
          <p:cNvPicPr>
            <a:picLocks noChangeAspect="1"/>
          </p:cNvPicPr>
          <p:nvPr/>
        </p:nvPicPr>
        <p:blipFill>
          <a:blip r:embed="rId4"/>
          <a:stretch>
            <a:fillRect/>
          </a:stretch>
        </p:blipFill>
        <p:spPr>
          <a:xfrm>
            <a:off x="7895406" y="1562100"/>
            <a:ext cx="3339469" cy="2080959"/>
          </a:xfrm>
          <a:prstGeom prst="rect">
            <a:avLst/>
          </a:prstGeom>
        </p:spPr>
      </p:pic>
      <p:sp>
        <p:nvSpPr>
          <p:cNvPr id="3" name="Textfeld 2"/>
          <p:cNvSpPr txBox="1"/>
          <p:nvPr/>
        </p:nvSpPr>
        <p:spPr>
          <a:xfrm rot="16200000">
            <a:off x="10430030" y="2239710"/>
            <a:ext cx="2592288" cy="307777"/>
          </a:xfrm>
          <a:prstGeom prst="rect">
            <a:avLst/>
          </a:prstGeom>
          <a:noFill/>
        </p:spPr>
        <p:txBody>
          <a:bodyPr wrap="square" rtlCol="0">
            <a:spAutoFit/>
          </a:bodyPr>
          <a:lstStyle/>
          <a:p>
            <a:r>
              <a:rPr lang="de-DE" sz="1400" dirty="0"/>
              <a:t>© BEHALA/ TUB-EBMS</a:t>
            </a:r>
          </a:p>
        </p:txBody>
      </p:sp>
    </p:spTree>
    <p:extLst>
      <p:ext uri="{BB962C8B-B14F-4D97-AF65-F5344CB8AC3E}">
        <p14:creationId xmlns:p14="http://schemas.microsoft.com/office/powerpoint/2010/main" val="143522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p:txBody>
          <a:bodyPr/>
          <a:lstStyle/>
          <a:p>
            <a:r>
              <a:rPr lang="en-GB" dirty="0"/>
              <a:t>EMMA in a Nutshell</a:t>
            </a:r>
          </a:p>
        </p:txBody>
      </p:sp>
      <p:sp>
        <p:nvSpPr>
          <p:cNvPr id="3" name="Textplatzhalter 2"/>
          <p:cNvSpPr>
            <a:spLocks noGrp="1"/>
          </p:cNvSpPr>
          <p:nvPr>
            <p:ph type="body" sz="quarter" idx="12"/>
          </p:nvPr>
        </p:nvSpPr>
        <p:spPr/>
        <p:txBody>
          <a:bodyPr/>
          <a:lstStyle/>
          <a:p>
            <a:r>
              <a:rPr lang="en-GB" dirty="0" err="1">
                <a:solidFill>
                  <a:srgbClr val="2CB4E1"/>
                </a:solidFill>
              </a:rPr>
              <a:t>Utvecklingsstrategier</a:t>
            </a:r>
            <a:r>
              <a:rPr lang="en-GB" dirty="0">
                <a:solidFill>
                  <a:srgbClr val="2CB4E1"/>
                </a:solidFill>
              </a:rPr>
              <a:t> (Competitive Improvement Plans)</a:t>
            </a:r>
          </a:p>
        </p:txBody>
      </p:sp>
      <p:sp>
        <p:nvSpPr>
          <p:cNvPr id="4" name="Textplatzhalter 3"/>
          <p:cNvSpPr>
            <a:spLocks noGrp="1"/>
          </p:cNvSpPr>
          <p:nvPr>
            <p:ph type="body" sz="quarter" idx="13"/>
          </p:nvPr>
        </p:nvSpPr>
        <p:spPr/>
        <p:txBody>
          <a:bodyPr/>
          <a:lstStyle/>
          <a:p>
            <a:r>
              <a:rPr lang="en-GB" dirty="0"/>
              <a:t>Baltic Sea Region and International</a:t>
            </a:r>
          </a:p>
        </p:txBody>
      </p:sp>
      <p:sp>
        <p:nvSpPr>
          <p:cNvPr id="5" name="Textplatzhalter 4"/>
          <p:cNvSpPr>
            <a:spLocks noGrp="1"/>
          </p:cNvSpPr>
          <p:nvPr>
            <p:ph type="body" sz="quarter" idx="14"/>
          </p:nvPr>
        </p:nvSpPr>
        <p:spPr/>
        <p:txBody>
          <a:bodyPr/>
          <a:lstStyle/>
          <a:p>
            <a:r>
              <a:rPr lang="en-GB" dirty="0"/>
              <a:t>Conclusions and Recommendations</a:t>
            </a:r>
          </a:p>
        </p:txBody>
      </p:sp>
      <p:sp>
        <p:nvSpPr>
          <p:cNvPr id="6" name="Titel 5"/>
          <p:cNvSpPr>
            <a:spLocks noGrp="1"/>
          </p:cNvSpPr>
          <p:nvPr>
            <p:ph type="title"/>
          </p:nvPr>
        </p:nvSpPr>
        <p:spPr/>
        <p:txBody>
          <a:bodyPr/>
          <a:lstStyle/>
          <a:p>
            <a:r>
              <a:rPr lang="de-DE" dirty="0"/>
              <a:t>Content</a:t>
            </a:r>
          </a:p>
        </p:txBody>
      </p:sp>
    </p:spTree>
    <p:extLst>
      <p:ext uri="{BB962C8B-B14F-4D97-AF65-F5344CB8AC3E}">
        <p14:creationId xmlns:p14="http://schemas.microsoft.com/office/powerpoint/2010/main" val="415477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Sverige</a:t>
            </a:r>
            <a:endParaRPr lang="de-DE" dirty="0"/>
          </a:p>
        </p:txBody>
      </p:sp>
      <p:sp>
        <p:nvSpPr>
          <p:cNvPr id="5" name="Textplatzhalter 4"/>
          <p:cNvSpPr>
            <a:spLocks noGrp="1"/>
          </p:cNvSpPr>
          <p:nvPr>
            <p:ph type="body" sz="quarter" idx="10"/>
          </p:nvPr>
        </p:nvSpPr>
        <p:spPr/>
        <p:txBody>
          <a:bodyPr/>
          <a:lstStyle/>
          <a:p>
            <a:r>
              <a:rPr lang="en-GB" dirty="0" err="1">
                <a:solidFill>
                  <a:srgbClr val="2CB4E1"/>
                </a:solidFill>
              </a:rPr>
              <a:t>Infrastrukturella</a:t>
            </a:r>
            <a:r>
              <a:rPr lang="en-GB" dirty="0">
                <a:solidFill>
                  <a:srgbClr val="2CB4E1"/>
                </a:solidFill>
              </a:rPr>
              <a:t> </a:t>
            </a:r>
            <a:r>
              <a:rPr lang="en-GB" dirty="0" err="1">
                <a:solidFill>
                  <a:srgbClr val="2CB4E1"/>
                </a:solidFill>
              </a:rPr>
              <a:t>flaskhalsar</a:t>
            </a:r>
            <a:r>
              <a:rPr lang="en-GB" dirty="0">
                <a:solidFill>
                  <a:srgbClr val="2CB4E1"/>
                </a:solidFill>
              </a:rPr>
              <a:t> </a:t>
            </a:r>
            <a:r>
              <a:rPr lang="en-GB" dirty="0" err="1">
                <a:solidFill>
                  <a:srgbClr val="2CB4E1"/>
                </a:solidFill>
              </a:rPr>
              <a:t>och</a:t>
            </a:r>
            <a:r>
              <a:rPr lang="en-GB" dirty="0">
                <a:solidFill>
                  <a:srgbClr val="2CB4E1"/>
                </a:solidFill>
              </a:rPr>
              <a:t> </a:t>
            </a:r>
            <a:r>
              <a:rPr lang="en-GB" dirty="0" err="1">
                <a:solidFill>
                  <a:srgbClr val="2CB4E1"/>
                </a:solidFill>
              </a:rPr>
              <a:t>potentialer</a:t>
            </a:r>
            <a:endParaRPr lang="en-GB" dirty="0">
              <a:solidFill>
                <a:srgbClr val="2CB4E1"/>
              </a:solidFill>
            </a:endParaRPr>
          </a:p>
        </p:txBody>
      </p:sp>
      <p:sp>
        <p:nvSpPr>
          <p:cNvPr id="6" name="Textplatzhalter 5"/>
          <p:cNvSpPr>
            <a:spLocks noGrp="1"/>
          </p:cNvSpPr>
          <p:nvPr>
            <p:ph type="body" sz="quarter" idx="11"/>
          </p:nvPr>
        </p:nvSpPr>
        <p:spPr>
          <a:xfrm>
            <a:off x="349200" y="1562400"/>
            <a:ext cx="7258174" cy="4572000"/>
          </a:xfrm>
        </p:spPr>
        <p:txBody>
          <a:bodyPr/>
          <a:lstStyle/>
          <a:p>
            <a:r>
              <a:rPr lang="en-GB" sz="1800" dirty="0"/>
              <a:t>I Sverige </a:t>
            </a:r>
            <a:r>
              <a:rPr lang="en-GB" sz="1800" dirty="0" err="1"/>
              <a:t>är</a:t>
            </a:r>
            <a:r>
              <a:rPr lang="en-GB" sz="1800" dirty="0"/>
              <a:t> </a:t>
            </a:r>
            <a:r>
              <a:rPr lang="en-GB" sz="1800" dirty="0" err="1"/>
              <a:t>Inre</a:t>
            </a:r>
            <a:r>
              <a:rPr lang="en-GB" sz="1800" dirty="0"/>
              <a:t> </a:t>
            </a:r>
            <a:r>
              <a:rPr lang="en-GB" sz="1800" dirty="0" err="1"/>
              <a:t>vattenvägar</a:t>
            </a:r>
            <a:r>
              <a:rPr lang="en-GB" sz="1800" dirty="0"/>
              <a:t> (IVV) </a:t>
            </a:r>
            <a:r>
              <a:rPr lang="en-GB" sz="1800" dirty="0" err="1"/>
              <a:t>en</a:t>
            </a:r>
            <a:r>
              <a:rPr lang="en-GB" sz="1800" dirty="0"/>
              <a:t> </a:t>
            </a:r>
            <a:r>
              <a:rPr lang="en-GB" sz="1800" dirty="0" err="1"/>
              <a:t>relativt</a:t>
            </a:r>
            <a:r>
              <a:rPr lang="en-GB" sz="1800" dirty="0"/>
              <a:t> </a:t>
            </a:r>
            <a:r>
              <a:rPr lang="en-GB" sz="1800" dirty="0" err="1"/>
              <a:t>ny</a:t>
            </a:r>
            <a:r>
              <a:rPr lang="en-GB" sz="1800" dirty="0"/>
              <a:t> </a:t>
            </a:r>
            <a:r>
              <a:rPr lang="en-GB" sz="1800" dirty="0" err="1"/>
              <a:t>företeelse</a:t>
            </a:r>
            <a:r>
              <a:rPr lang="en-GB" sz="1800" dirty="0"/>
              <a:t> </a:t>
            </a:r>
            <a:r>
              <a:rPr lang="en-GB" sz="1800" dirty="0" err="1"/>
              <a:t>och</a:t>
            </a:r>
            <a:r>
              <a:rPr lang="en-GB" sz="1800" dirty="0"/>
              <a:t> </a:t>
            </a:r>
            <a:r>
              <a:rPr lang="en-GB" sz="1800" dirty="0" err="1"/>
              <a:t>ett</a:t>
            </a:r>
            <a:r>
              <a:rPr lang="en-GB" sz="1800" dirty="0"/>
              <a:t> </a:t>
            </a:r>
            <a:r>
              <a:rPr lang="en-GB" sz="1800" dirty="0" err="1"/>
              <a:t>transportslag</a:t>
            </a:r>
            <a:r>
              <a:rPr lang="en-GB" sz="1800" dirty="0"/>
              <a:t> under </a:t>
            </a:r>
            <a:r>
              <a:rPr lang="en-GB" sz="1800" dirty="0" err="1"/>
              <a:t>utveckling</a:t>
            </a:r>
            <a:r>
              <a:rPr lang="en-GB" sz="1800" dirty="0"/>
              <a:t>. Med </a:t>
            </a:r>
            <a:r>
              <a:rPr lang="en-GB" sz="1800" dirty="0" err="1"/>
              <a:t>dennanya</a:t>
            </a:r>
            <a:r>
              <a:rPr lang="en-GB" sz="1800" dirty="0"/>
              <a:t> </a:t>
            </a:r>
            <a:r>
              <a:rPr lang="en-GB" sz="1800" dirty="0" err="1"/>
              <a:t>utveckling</a:t>
            </a:r>
            <a:r>
              <a:rPr lang="en-GB" sz="1800" dirty="0"/>
              <a:t> </a:t>
            </a:r>
            <a:r>
              <a:rPr lang="en-GB" sz="1800" dirty="0" err="1"/>
              <a:t>kommer</a:t>
            </a:r>
            <a:r>
              <a:rPr lang="en-GB" sz="1800" dirty="0"/>
              <a:t> </a:t>
            </a:r>
            <a:r>
              <a:rPr lang="en-GB" sz="1800" dirty="0" err="1"/>
              <a:t>alla</a:t>
            </a:r>
            <a:r>
              <a:rPr lang="en-GB" sz="1800" dirty="0"/>
              <a:t> </a:t>
            </a:r>
            <a:r>
              <a:rPr lang="en-GB" sz="1800" dirty="0" err="1"/>
              <a:t>behov</a:t>
            </a:r>
            <a:r>
              <a:rPr lang="en-GB" sz="1800" dirty="0"/>
              <a:t> </a:t>
            </a:r>
            <a:r>
              <a:rPr lang="en-GB" sz="1800" dirty="0" err="1"/>
              <a:t>och</a:t>
            </a:r>
            <a:r>
              <a:rPr lang="en-GB" sz="1800" dirty="0"/>
              <a:t> </a:t>
            </a:r>
            <a:r>
              <a:rPr lang="en-GB" sz="1800" dirty="0" err="1"/>
              <a:t>tumaningar</a:t>
            </a:r>
            <a:r>
              <a:rPr lang="en-GB" sz="1800" dirty="0"/>
              <a:t> med </a:t>
            </a:r>
            <a:r>
              <a:rPr lang="en-GB" sz="1800" dirty="0" err="1"/>
              <a:t>ny</a:t>
            </a:r>
            <a:r>
              <a:rPr lang="en-GB" sz="1800" dirty="0"/>
              <a:t> </a:t>
            </a:r>
            <a:r>
              <a:rPr lang="en-GB" sz="1800" dirty="0" err="1"/>
              <a:t>lagstiftning</a:t>
            </a:r>
            <a:r>
              <a:rPr lang="en-GB" sz="1800" dirty="0"/>
              <a:t> </a:t>
            </a:r>
            <a:r>
              <a:rPr lang="en-GB" sz="1800" dirty="0" err="1"/>
              <a:t>och</a:t>
            </a:r>
            <a:r>
              <a:rPr lang="en-GB" sz="1800" dirty="0"/>
              <a:t> </a:t>
            </a:r>
            <a:r>
              <a:rPr lang="en-GB" sz="1800" dirty="0" err="1"/>
              <a:t>regelverk</a:t>
            </a:r>
            <a:r>
              <a:rPr lang="en-GB" sz="1800" dirty="0"/>
              <a:t> </a:t>
            </a:r>
            <a:r>
              <a:rPr lang="en-GB" sz="1800" dirty="0" err="1"/>
              <a:t>och</a:t>
            </a:r>
            <a:r>
              <a:rPr lang="en-GB" sz="1800" dirty="0"/>
              <a:t> </a:t>
            </a:r>
            <a:r>
              <a:rPr lang="en-GB" sz="1800" dirty="0" err="1"/>
              <a:t>att</a:t>
            </a:r>
            <a:r>
              <a:rPr lang="en-GB" sz="1800" dirty="0"/>
              <a:t> </a:t>
            </a:r>
            <a:r>
              <a:rPr lang="en-GB" sz="1800" dirty="0" err="1"/>
              <a:t>skapa</a:t>
            </a:r>
            <a:r>
              <a:rPr lang="en-GB" sz="1800" dirty="0"/>
              <a:t> </a:t>
            </a:r>
            <a:r>
              <a:rPr lang="en-GB" sz="1800" dirty="0" err="1"/>
              <a:t>affärsmässiga</a:t>
            </a:r>
            <a:r>
              <a:rPr lang="en-GB" sz="1800" dirty="0"/>
              <a:t> </a:t>
            </a:r>
            <a:r>
              <a:rPr lang="en-GB" sz="1800" dirty="0" err="1"/>
              <a:t>förutsättningar</a:t>
            </a:r>
            <a:r>
              <a:rPr lang="en-GB" sz="1800" dirty="0"/>
              <a:t> </a:t>
            </a:r>
            <a:r>
              <a:rPr lang="en-GB" sz="1800" dirty="0" err="1"/>
              <a:t>för</a:t>
            </a:r>
            <a:r>
              <a:rPr lang="en-GB" sz="1800" dirty="0"/>
              <a:t> </a:t>
            </a:r>
            <a:r>
              <a:rPr lang="en-GB" sz="1800" dirty="0" err="1"/>
              <a:t>en</a:t>
            </a:r>
            <a:r>
              <a:rPr lang="en-GB" sz="1800" dirty="0"/>
              <a:t> </a:t>
            </a:r>
            <a:r>
              <a:rPr lang="en-GB" sz="1800" dirty="0" err="1"/>
              <a:t>inlandssjöfart</a:t>
            </a:r>
            <a:r>
              <a:rPr lang="en-GB" sz="1800" dirty="0"/>
              <a:t> under </a:t>
            </a:r>
            <a:r>
              <a:rPr lang="en-GB" sz="1800" dirty="0" err="1"/>
              <a:t>utveckling</a:t>
            </a:r>
            <a:endParaRPr lang="en-GB" sz="1800" dirty="0"/>
          </a:p>
          <a:p>
            <a:pPr marL="342900" indent="-342900">
              <a:buFont typeface="Courier New" panose="02070309020205020404" pitchFamily="49" charset="0"/>
              <a:buChar char="o"/>
            </a:pPr>
            <a:r>
              <a:rPr lang="en-GB" sz="1800" dirty="0" err="1"/>
              <a:t>Då</a:t>
            </a:r>
            <a:r>
              <a:rPr lang="en-GB" sz="1800" dirty="0"/>
              <a:t> IVV har </a:t>
            </a:r>
            <a:r>
              <a:rPr lang="en-GB" sz="1800" dirty="0" err="1"/>
              <a:t>introducerat</a:t>
            </a:r>
            <a:r>
              <a:rPr lang="en-GB" sz="1800" dirty="0"/>
              <a:t> sent I Sverige </a:t>
            </a:r>
            <a:r>
              <a:rPr lang="en-GB" sz="1800" dirty="0" err="1"/>
              <a:t>jänfört</a:t>
            </a:r>
            <a:r>
              <a:rPr lang="en-GB" sz="1800" dirty="0"/>
              <a:t> med manga </a:t>
            </a:r>
            <a:r>
              <a:rPr lang="en-GB" sz="1800" dirty="0" err="1"/>
              <a:t>Eurpoeiska</a:t>
            </a:r>
            <a:r>
              <a:rPr lang="en-GB" sz="1800" dirty="0"/>
              <a:t> </a:t>
            </a:r>
            <a:r>
              <a:rPr lang="en-GB" sz="1800" dirty="0" err="1"/>
              <a:t>länder</a:t>
            </a:r>
            <a:r>
              <a:rPr lang="en-GB" sz="1800" dirty="0"/>
              <a:t>, </a:t>
            </a:r>
            <a:r>
              <a:rPr lang="en-GB" sz="1800" dirty="0" err="1"/>
              <a:t>är</a:t>
            </a:r>
            <a:r>
              <a:rPr lang="en-GB" sz="1800" dirty="0"/>
              <a:t> det administrative </a:t>
            </a:r>
            <a:r>
              <a:rPr lang="en-GB" sz="1800" dirty="0" err="1"/>
              <a:t>ansvaret</a:t>
            </a:r>
            <a:r>
              <a:rPr lang="en-GB" sz="1800" dirty="0"/>
              <a:t> sprit </a:t>
            </a:r>
            <a:r>
              <a:rPr lang="en-GB" sz="1800" dirty="0" err="1"/>
              <a:t>mellan</a:t>
            </a:r>
            <a:r>
              <a:rPr lang="en-GB" sz="1800" dirty="0"/>
              <a:t> manga </a:t>
            </a:r>
            <a:r>
              <a:rPr lang="en-GB" sz="1800" dirty="0" err="1"/>
              <a:t>myndighethert</a:t>
            </a:r>
            <a:r>
              <a:rPr lang="en-GB" sz="1800" dirty="0"/>
              <a:t> </a:t>
            </a:r>
            <a:r>
              <a:rPr lang="en-GB" sz="1800" dirty="0" err="1"/>
              <a:t>och</a:t>
            </a:r>
            <a:r>
              <a:rPr lang="en-GB" sz="1800" dirty="0"/>
              <a:t> </a:t>
            </a:r>
            <a:r>
              <a:rPr lang="en-GB" sz="1800" dirty="0" err="1"/>
              <a:t>organsiationer</a:t>
            </a:r>
            <a:r>
              <a:rPr lang="en-GB" sz="1800" dirty="0"/>
              <a:t>.</a:t>
            </a:r>
          </a:p>
          <a:p>
            <a:pPr marL="342900" indent="-342900">
              <a:buFont typeface="Courier New" panose="02070309020205020404" pitchFamily="49" charset="0"/>
              <a:buChar char="o"/>
            </a:pPr>
            <a:r>
              <a:rPr lang="en-GB" sz="1800" dirty="0" err="1"/>
              <a:t>Regelverk</a:t>
            </a:r>
            <a:r>
              <a:rPr lang="en-GB" sz="1800" dirty="0"/>
              <a:t> </a:t>
            </a:r>
            <a:r>
              <a:rPr lang="en-GB" sz="1800" dirty="0" err="1"/>
              <a:t>för</a:t>
            </a:r>
            <a:r>
              <a:rPr lang="en-GB" sz="1800" dirty="0"/>
              <a:t> </a:t>
            </a:r>
            <a:r>
              <a:rPr lang="en-GB" sz="1800" dirty="0" err="1"/>
              <a:t>vattenvägar</a:t>
            </a:r>
            <a:r>
              <a:rPr lang="en-GB" sz="1800" dirty="0"/>
              <a:t> </a:t>
            </a:r>
            <a:r>
              <a:rPr lang="en-GB" sz="1800" dirty="0" err="1"/>
              <a:t>är</a:t>
            </a:r>
            <a:r>
              <a:rPr lang="en-GB" sz="1800" dirty="0"/>
              <a:t> </a:t>
            </a:r>
            <a:r>
              <a:rPr lang="en-GB" sz="1800" dirty="0" err="1"/>
              <a:t>baserat</a:t>
            </a:r>
            <a:r>
              <a:rPr lang="en-GB" sz="1800" dirty="0"/>
              <a:t> </a:t>
            </a:r>
            <a:r>
              <a:rPr lang="en-GB" sz="1800" dirty="0" err="1"/>
              <a:t>på</a:t>
            </a:r>
            <a:r>
              <a:rPr lang="en-GB" sz="1800" dirty="0"/>
              <a:t> IMO/SOLAS. </a:t>
            </a:r>
            <a:r>
              <a:rPr lang="en-GB" sz="1800" dirty="0" err="1"/>
              <a:t>En</a:t>
            </a:r>
            <a:r>
              <a:rPr lang="en-GB" sz="1800" dirty="0"/>
              <a:t> </a:t>
            </a:r>
            <a:r>
              <a:rPr lang="en-GB" sz="1800" dirty="0" err="1"/>
              <a:t>harmoniserande</a:t>
            </a:r>
            <a:r>
              <a:rPr lang="en-GB" sz="1800" dirty="0"/>
              <a:t> </a:t>
            </a:r>
            <a:r>
              <a:rPr lang="en-GB" sz="1800" dirty="0" err="1"/>
              <a:t>ansats</a:t>
            </a:r>
            <a:r>
              <a:rPr lang="en-GB" sz="1800" dirty="0"/>
              <a:t> </a:t>
            </a:r>
            <a:r>
              <a:rPr lang="en-GB" sz="1800" dirty="0" err="1"/>
              <a:t>gentemot</a:t>
            </a:r>
            <a:r>
              <a:rPr lang="en-GB" sz="1800" dirty="0"/>
              <a:t> IVV, I </a:t>
            </a:r>
            <a:r>
              <a:rPr lang="en-GB" sz="1800" dirty="0" err="1"/>
              <a:t>förhållande</a:t>
            </a:r>
            <a:r>
              <a:rPr lang="en-GB" sz="1800" dirty="0"/>
              <a:t> till EU-</a:t>
            </a:r>
            <a:r>
              <a:rPr lang="en-GB" sz="1800" dirty="0" err="1"/>
              <a:t>standrader</a:t>
            </a:r>
            <a:r>
              <a:rPr lang="en-GB" sz="1800" dirty="0"/>
              <a:t> </a:t>
            </a:r>
            <a:r>
              <a:rPr lang="en-GB" sz="1800" dirty="0" err="1"/>
              <a:t>är</a:t>
            </a:r>
            <a:r>
              <a:rPr lang="en-GB" sz="1800" dirty="0"/>
              <a:t> </a:t>
            </a:r>
            <a:r>
              <a:rPr lang="en-GB" sz="1800" dirty="0" err="1"/>
              <a:t>nödvändig</a:t>
            </a:r>
            <a:r>
              <a:rPr lang="en-GB" sz="1800" dirty="0"/>
              <a:t>. </a:t>
            </a:r>
            <a:br>
              <a:rPr lang="en-GB" sz="1800" dirty="0"/>
            </a:br>
            <a:r>
              <a:rPr lang="en-GB" sz="1800" dirty="0">
                <a:sym typeface="Wingdings" panose="05000000000000000000" pitchFamily="2" charset="2"/>
              </a:rPr>
              <a:t> </a:t>
            </a:r>
            <a:r>
              <a:rPr lang="en-GB" sz="1800" dirty="0" err="1">
                <a:sym typeface="Wingdings" panose="05000000000000000000" pitchFamily="2" charset="2"/>
              </a:rPr>
              <a:t>T.e.x</a:t>
            </a:r>
            <a:r>
              <a:rPr lang="en-GB" sz="1800" dirty="0">
                <a:sym typeface="Wingdings" panose="05000000000000000000" pitchFamily="2" charset="2"/>
              </a:rPr>
              <a:t> </a:t>
            </a:r>
            <a:r>
              <a:rPr lang="en-GB" sz="1800" dirty="0" err="1">
                <a:sym typeface="Wingdings" panose="05000000000000000000" pitchFamily="2" charset="2"/>
              </a:rPr>
              <a:t>Hittills</a:t>
            </a:r>
            <a:r>
              <a:rPr lang="en-GB" sz="1800" dirty="0">
                <a:sym typeface="Wingdings" panose="05000000000000000000" pitchFamily="2" charset="2"/>
              </a:rPr>
              <a:t> </a:t>
            </a:r>
            <a:r>
              <a:rPr lang="en-GB" sz="1800" dirty="0" err="1">
                <a:sym typeface="Wingdings" panose="05000000000000000000" pitchFamily="2" charset="2"/>
              </a:rPr>
              <a:t>ett</a:t>
            </a:r>
            <a:r>
              <a:rPr lang="en-GB" sz="1800" dirty="0">
                <a:sym typeface="Wingdings" panose="05000000000000000000" pitchFamily="2" charset="2"/>
              </a:rPr>
              <a:t> </a:t>
            </a:r>
            <a:r>
              <a:rPr lang="en-GB" sz="1800" dirty="0" err="1">
                <a:sym typeface="Wingdings" panose="05000000000000000000" pitchFamily="2" charset="2"/>
              </a:rPr>
              <a:t>väldigt</a:t>
            </a:r>
            <a:r>
              <a:rPr lang="en-GB" sz="1800" dirty="0">
                <a:sym typeface="Wingdings" panose="05000000000000000000" pitchFamily="2" charset="2"/>
              </a:rPr>
              <a:t> </a:t>
            </a:r>
            <a:r>
              <a:rPr lang="en-GB" sz="1800" dirty="0" err="1">
                <a:sym typeface="Wingdings" panose="05000000000000000000" pitchFamily="2" charset="2"/>
              </a:rPr>
              <a:t>avgränsat</a:t>
            </a:r>
            <a:r>
              <a:rPr lang="en-GB" sz="1800" dirty="0">
                <a:sym typeface="Wingdings" panose="05000000000000000000" pitchFamily="2" charset="2"/>
              </a:rPr>
              <a:t> </a:t>
            </a:r>
            <a:r>
              <a:rPr lang="en-GB" sz="1800" dirty="0" err="1">
                <a:sym typeface="Wingdings" panose="05000000000000000000" pitchFamily="2" charset="2"/>
              </a:rPr>
              <a:t>område</a:t>
            </a:r>
            <a:r>
              <a:rPr lang="en-GB" sz="1800" dirty="0">
                <a:sym typeface="Wingdings" panose="05000000000000000000" pitchFamily="2" charset="2"/>
              </a:rPr>
              <a:t> </a:t>
            </a:r>
            <a:r>
              <a:rPr lang="en-GB" sz="1800" dirty="0" err="1">
                <a:sym typeface="Wingdings" panose="05000000000000000000" pitchFamily="2" charset="2"/>
              </a:rPr>
              <a:t>som</a:t>
            </a:r>
            <a:r>
              <a:rPr lang="en-GB" sz="1800" dirty="0">
                <a:sym typeface="Wingdings" panose="05000000000000000000" pitchFamily="2" charset="2"/>
              </a:rPr>
              <a:t> </a:t>
            </a:r>
            <a:r>
              <a:rPr lang="en-GB" sz="1800" dirty="0" err="1">
                <a:sym typeface="Wingdings" panose="05000000000000000000" pitchFamily="2" charset="2"/>
              </a:rPr>
              <a:t>kalssats</a:t>
            </a:r>
            <a:r>
              <a:rPr lang="en-GB" sz="1800" dirty="0">
                <a:sym typeface="Wingdings" panose="05000000000000000000" pitchFamily="2" charset="2"/>
              </a:rPr>
              <a:t> </a:t>
            </a:r>
            <a:r>
              <a:rPr lang="en-GB" sz="1800" dirty="0" err="1">
                <a:sym typeface="Wingdings" panose="05000000000000000000" pitchFamily="2" charset="2"/>
              </a:rPr>
              <a:t>som</a:t>
            </a:r>
            <a:r>
              <a:rPr lang="en-GB" sz="1800" dirty="0">
                <a:sym typeface="Wingdings" panose="05000000000000000000" pitchFamily="2" charset="2"/>
              </a:rPr>
              <a:t> IVV, </a:t>
            </a:r>
            <a:r>
              <a:rPr lang="en-GB" sz="1800" dirty="0" err="1">
                <a:sym typeface="Wingdings" panose="05000000000000000000" pitchFamily="2" charset="2"/>
              </a:rPr>
              <a:t>lotskrag</a:t>
            </a:r>
            <a:r>
              <a:rPr lang="en-GB" sz="1800" dirty="0">
                <a:sym typeface="Wingdings" panose="05000000000000000000" pitchFamily="2" charset="2"/>
              </a:rPr>
              <a:t>, </a:t>
            </a:r>
            <a:r>
              <a:rPr lang="en-GB" sz="1800" dirty="0" err="1">
                <a:sym typeface="Wingdings" panose="05000000000000000000" pitchFamily="2" charset="2"/>
              </a:rPr>
              <a:t>farledsavgifter</a:t>
            </a:r>
            <a:r>
              <a:rPr lang="en-GB" sz="1800" dirty="0">
                <a:sym typeface="Wingdings" panose="05000000000000000000" pitchFamily="2" charset="2"/>
              </a:rPr>
              <a:t>,</a:t>
            </a:r>
            <a:r>
              <a:rPr lang="en-US" sz="1800" dirty="0"/>
              <a:t>.</a:t>
            </a:r>
            <a:endParaRPr lang="en-GB" sz="1800" dirty="0"/>
          </a:p>
          <a:p>
            <a:pPr marL="342900" indent="-342900">
              <a:buFont typeface="Courier New" panose="02070309020205020404" pitchFamily="49" charset="0"/>
              <a:buChar char="o"/>
            </a:pPr>
            <a:r>
              <a:rPr lang="en-GB" sz="1800" dirty="0"/>
              <a:t>Sex </a:t>
            </a:r>
            <a:r>
              <a:rPr lang="en-GB" sz="1800" dirty="0" err="1"/>
              <a:t>slussar</a:t>
            </a:r>
            <a:r>
              <a:rPr lang="en-GB" sz="1800" dirty="0"/>
              <a:t>(120 </a:t>
            </a:r>
            <a:r>
              <a:rPr lang="en-GB" sz="1800" dirty="0" err="1"/>
              <a:t>år</a:t>
            </a:r>
            <a:r>
              <a:rPr lang="en-GB" sz="1800" dirty="0"/>
              <a:t> </a:t>
            </a:r>
            <a:r>
              <a:rPr lang="en-GB" sz="1800" dirty="0" err="1"/>
              <a:t>gamla</a:t>
            </a:r>
            <a:r>
              <a:rPr lang="en-GB" sz="1800" dirty="0"/>
              <a:t>) </a:t>
            </a:r>
            <a:r>
              <a:rPr lang="en-GB" sz="1800" dirty="0" err="1"/>
              <a:t>mellan</a:t>
            </a:r>
            <a:r>
              <a:rPr lang="en-GB" sz="1800" dirty="0"/>
              <a:t> </a:t>
            </a:r>
            <a:r>
              <a:rPr lang="en-GB" sz="1800" dirty="0" err="1"/>
              <a:t>Göteborg</a:t>
            </a:r>
            <a:r>
              <a:rPr lang="en-GB" sz="1800" dirty="0"/>
              <a:t> </a:t>
            </a:r>
            <a:r>
              <a:rPr lang="en-GB" sz="1800" dirty="0" err="1"/>
              <a:t>och</a:t>
            </a:r>
            <a:r>
              <a:rPr lang="en-GB" sz="1800" dirty="0"/>
              <a:t> </a:t>
            </a:r>
            <a:r>
              <a:rPr lang="en-GB" sz="1800" dirty="0" err="1"/>
              <a:t>Vänern</a:t>
            </a:r>
            <a:r>
              <a:rPr lang="en-GB" sz="1800" dirty="0"/>
              <a:t> </a:t>
            </a:r>
            <a:r>
              <a:rPr lang="en-GB" sz="1800" dirty="0" err="1"/>
              <a:t>måste</a:t>
            </a:r>
            <a:r>
              <a:rPr lang="en-GB" sz="1800" dirty="0"/>
              <a:t> </a:t>
            </a:r>
            <a:r>
              <a:rPr lang="en-GB" sz="1800" dirty="0" err="1"/>
              <a:t>förnyas</a:t>
            </a:r>
            <a:r>
              <a:rPr lang="en-GB" sz="1800" dirty="0"/>
              <a:t>. </a:t>
            </a:r>
            <a:r>
              <a:rPr lang="en-GB" sz="1800" dirty="0" err="1"/>
              <a:t>Medel</a:t>
            </a:r>
            <a:r>
              <a:rPr lang="en-GB" sz="1800" dirty="0"/>
              <a:t> </a:t>
            </a:r>
            <a:r>
              <a:rPr lang="en-GB" sz="1800" dirty="0" err="1"/>
              <a:t>för</a:t>
            </a:r>
            <a:r>
              <a:rPr lang="en-GB" sz="1800" dirty="0"/>
              <a:t> </a:t>
            </a:r>
            <a:r>
              <a:rPr lang="en-GB" sz="1800" dirty="0" err="1"/>
              <a:t>detta</a:t>
            </a:r>
            <a:r>
              <a:rPr lang="en-GB" sz="1800" dirty="0"/>
              <a:t> har </a:t>
            </a:r>
            <a:r>
              <a:rPr lang="en-GB" sz="1800" dirty="0" err="1"/>
              <a:t>nyligen</a:t>
            </a:r>
            <a:r>
              <a:rPr lang="en-GB" sz="1800" dirty="0"/>
              <a:t> blivit </a:t>
            </a:r>
            <a:r>
              <a:rPr lang="en-GB" sz="1800" dirty="0" err="1"/>
              <a:t>identifierade</a:t>
            </a:r>
            <a:r>
              <a:rPr lang="en-GB" sz="1800" dirty="0"/>
              <a:t> I den </a:t>
            </a:r>
            <a:r>
              <a:rPr lang="en-GB" sz="1800" dirty="0" err="1"/>
              <a:t>nationella</a:t>
            </a:r>
            <a:r>
              <a:rPr lang="en-GB" sz="1800" dirty="0"/>
              <a:t> </a:t>
            </a:r>
            <a:r>
              <a:rPr lang="en-GB" sz="1800" dirty="0" err="1"/>
              <a:t>infrastrukturplanen</a:t>
            </a:r>
            <a:endParaRPr lang="de-DE" sz="1800" dirty="0"/>
          </a:p>
        </p:txBody>
      </p:sp>
      <p:sp>
        <p:nvSpPr>
          <p:cNvPr id="7" name="Bildplatzhalter 6"/>
          <p:cNvSpPr>
            <a:spLocks noGrp="1"/>
          </p:cNvSpPr>
          <p:nvPr>
            <p:ph type="pic" sz="quarter" idx="12"/>
          </p:nvPr>
        </p:nvSpPr>
        <p:spPr/>
      </p:sp>
      <p:pic>
        <p:nvPicPr>
          <p:cNvPr id="3" name="Grafik 2"/>
          <p:cNvPicPr>
            <a:picLocks noChangeAspect="1"/>
          </p:cNvPicPr>
          <p:nvPr/>
        </p:nvPicPr>
        <p:blipFill>
          <a:blip r:embed="rId3"/>
          <a:stretch>
            <a:fillRect/>
          </a:stretch>
        </p:blipFill>
        <p:spPr>
          <a:xfrm>
            <a:off x="7914381" y="1562100"/>
            <a:ext cx="3941465" cy="4572000"/>
          </a:xfrm>
          <a:prstGeom prst="rect">
            <a:avLst/>
          </a:prstGeom>
        </p:spPr>
      </p:pic>
    </p:spTree>
    <p:extLst>
      <p:ext uri="{BB962C8B-B14F-4D97-AF65-F5344CB8AC3E}">
        <p14:creationId xmlns:p14="http://schemas.microsoft.com/office/powerpoint/2010/main" val="231289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Sverige</a:t>
            </a:r>
            <a:r>
              <a:rPr lang="de-DE" dirty="0"/>
              <a:t>: </a:t>
            </a:r>
            <a:r>
              <a:rPr lang="de-DE" dirty="0" err="1"/>
              <a:t>Modellering</a:t>
            </a:r>
            <a:r>
              <a:rPr lang="de-DE" dirty="0"/>
              <a:t> </a:t>
            </a:r>
            <a:r>
              <a:rPr lang="de-DE" dirty="0" err="1"/>
              <a:t>av</a:t>
            </a:r>
            <a:r>
              <a:rPr lang="de-DE" dirty="0"/>
              <a:t> </a:t>
            </a:r>
            <a:r>
              <a:rPr lang="de-DE" dirty="0" err="1"/>
              <a:t>Is</a:t>
            </a:r>
            <a:r>
              <a:rPr lang="de-DE" dirty="0"/>
              <a:t> -</a:t>
            </a:r>
            <a:r>
              <a:rPr lang="de-DE" dirty="0" err="1"/>
              <a:t>påverkan</a:t>
            </a:r>
            <a:r>
              <a:rPr lang="de-DE" dirty="0"/>
              <a:t> </a:t>
            </a:r>
            <a:r>
              <a:rPr lang="de-DE" dirty="0" err="1"/>
              <a:t>på</a:t>
            </a:r>
            <a:r>
              <a:rPr lang="de-DE" dirty="0"/>
              <a:t> IVV-</a:t>
            </a:r>
            <a:r>
              <a:rPr lang="de-DE" dirty="0" err="1"/>
              <a:t>fartyg</a:t>
            </a:r>
            <a:endParaRPr lang="de-DE" dirty="0"/>
          </a:p>
        </p:txBody>
      </p:sp>
      <p:sp>
        <p:nvSpPr>
          <p:cNvPr id="3" name="Textplatzhalter 2"/>
          <p:cNvSpPr>
            <a:spLocks noGrp="1"/>
          </p:cNvSpPr>
          <p:nvPr>
            <p:ph type="body" sz="quarter" idx="10"/>
          </p:nvPr>
        </p:nvSpPr>
        <p:spPr/>
        <p:txBody>
          <a:bodyPr/>
          <a:lstStyle/>
          <a:p>
            <a:r>
              <a:rPr lang="de-DE" dirty="0">
                <a:solidFill>
                  <a:srgbClr val="2CB4E1"/>
                </a:solidFill>
              </a:rPr>
              <a:t>I </a:t>
            </a:r>
            <a:r>
              <a:rPr lang="de-DE" dirty="0" err="1">
                <a:solidFill>
                  <a:srgbClr val="2CB4E1"/>
                </a:solidFill>
              </a:rPr>
              <a:t>samverkan</a:t>
            </a:r>
            <a:r>
              <a:rPr lang="de-DE" dirty="0">
                <a:solidFill>
                  <a:srgbClr val="2CB4E1"/>
                </a:solidFill>
              </a:rPr>
              <a:t> </a:t>
            </a:r>
            <a:r>
              <a:rPr lang="de-DE" dirty="0" err="1">
                <a:solidFill>
                  <a:srgbClr val="2CB4E1"/>
                </a:solidFill>
              </a:rPr>
              <a:t>med</a:t>
            </a:r>
            <a:r>
              <a:rPr lang="de-DE" dirty="0">
                <a:solidFill>
                  <a:srgbClr val="2CB4E1"/>
                </a:solidFill>
              </a:rPr>
              <a:t> </a:t>
            </a:r>
            <a:r>
              <a:rPr lang="de-DE" dirty="0" err="1">
                <a:solidFill>
                  <a:srgbClr val="2CB4E1"/>
                </a:solidFill>
              </a:rPr>
              <a:t>forskningsorganisationerna</a:t>
            </a:r>
            <a:r>
              <a:rPr lang="de-DE" dirty="0">
                <a:solidFill>
                  <a:srgbClr val="2CB4E1"/>
                </a:solidFill>
              </a:rPr>
              <a:t> KTH (SE) </a:t>
            </a:r>
            <a:r>
              <a:rPr lang="de-DE" dirty="0" err="1">
                <a:solidFill>
                  <a:srgbClr val="2CB4E1"/>
                </a:solidFill>
              </a:rPr>
              <a:t>ock</a:t>
            </a:r>
            <a:r>
              <a:rPr lang="de-DE" dirty="0">
                <a:solidFill>
                  <a:srgbClr val="2CB4E1"/>
                </a:solidFill>
              </a:rPr>
              <a:t> TUHH (DE)</a:t>
            </a:r>
          </a:p>
        </p:txBody>
      </p:sp>
      <p:sp>
        <p:nvSpPr>
          <p:cNvPr id="4" name="Textplatzhalter 3"/>
          <p:cNvSpPr>
            <a:spLocks noGrp="1"/>
          </p:cNvSpPr>
          <p:nvPr>
            <p:ph type="body" sz="quarter" idx="11"/>
          </p:nvPr>
        </p:nvSpPr>
        <p:spPr/>
        <p:txBody>
          <a:bodyPr/>
          <a:lstStyle/>
          <a:p>
            <a:r>
              <a:rPr lang="en-GB" dirty="0" err="1"/>
              <a:t>Ett</a:t>
            </a:r>
            <a:r>
              <a:rPr lang="en-GB" dirty="0"/>
              <a:t> </a:t>
            </a:r>
            <a:r>
              <a:rPr lang="en-GB" dirty="0" err="1"/>
              <a:t>av</a:t>
            </a:r>
            <a:r>
              <a:rPr lang="en-GB" dirty="0"/>
              <a:t> de </a:t>
            </a:r>
            <a:r>
              <a:rPr lang="en-GB" dirty="0" err="1"/>
              <a:t>vanligaste</a:t>
            </a:r>
            <a:r>
              <a:rPr lang="en-GB" dirty="0"/>
              <a:t> </a:t>
            </a:r>
            <a:r>
              <a:rPr lang="en-GB" dirty="0" err="1"/>
              <a:t>identifierade</a:t>
            </a:r>
            <a:r>
              <a:rPr lang="en-GB" dirty="0"/>
              <a:t> </a:t>
            </a:r>
            <a:r>
              <a:rPr lang="en-GB" dirty="0" err="1"/>
              <a:t>hindren</a:t>
            </a:r>
            <a:r>
              <a:rPr lang="en-GB" dirty="0"/>
              <a:t> </a:t>
            </a:r>
            <a:r>
              <a:rPr lang="en-GB" dirty="0" err="1"/>
              <a:t>för</a:t>
            </a:r>
            <a:r>
              <a:rPr lang="en-GB" dirty="0"/>
              <a:t> IVV-</a:t>
            </a:r>
            <a:r>
              <a:rPr lang="en-GB" dirty="0" err="1"/>
              <a:t>trafik</a:t>
            </a:r>
            <a:r>
              <a:rPr lang="en-GB" dirty="0"/>
              <a:t> </a:t>
            </a:r>
            <a:r>
              <a:rPr lang="en-GB" dirty="0" err="1"/>
              <a:t>är</a:t>
            </a:r>
            <a:r>
              <a:rPr lang="en-GB" dirty="0"/>
              <a:t> </a:t>
            </a:r>
            <a:r>
              <a:rPr lang="en-GB" dirty="0" err="1"/>
              <a:t>osäkra</a:t>
            </a:r>
            <a:r>
              <a:rPr lang="en-GB" dirty="0"/>
              <a:t> </a:t>
            </a:r>
            <a:r>
              <a:rPr lang="en-GB" dirty="0" err="1"/>
              <a:t>förhållanden</a:t>
            </a:r>
            <a:r>
              <a:rPr lang="en-GB" dirty="0"/>
              <a:t> </a:t>
            </a:r>
            <a:r>
              <a:rPr lang="en-GB" dirty="0" err="1"/>
              <a:t>för</a:t>
            </a:r>
            <a:r>
              <a:rPr lang="en-GB" dirty="0"/>
              <a:t> </a:t>
            </a:r>
            <a:r>
              <a:rPr lang="en-GB" dirty="0" err="1"/>
              <a:t>vinternavigering</a:t>
            </a:r>
            <a:r>
              <a:rPr lang="en-GB" dirty="0"/>
              <a:t>.</a:t>
            </a:r>
          </a:p>
          <a:p>
            <a:r>
              <a:rPr lang="en-GB" dirty="0" err="1"/>
              <a:t>Projektet</a:t>
            </a:r>
            <a:r>
              <a:rPr lang="en-GB" dirty="0"/>
              <a:t> har </a:t>
            </a:r>
            <a:r>
              <a:rPr lang="en-GB" dirty="0" err="1"/>
              <a:t>velat</a:t>
            </a:r>
            <a:r>
              <a:rPr lang="en-GB" dirty="0"/>
              <a:t> </a:t>
            </a:r>
            <a:r>
              <a:rPr lang="en-GB" dirty="0" err="1"/>
              <a:t>besvara</a:t>
            </a:r>
            <a:r>
              <a:rPr lang="en-GB" dirty="0"/>
              <a:t> </a:t>
            </a:r>
            <a:r>
              <a:rPr lang="en-GB" dirty="0" err="1"/>
              <a:t>frågan</a:t>
            </a:r>
            <a:r>
              <a:rPr lang="en-GB" dirty="0"/>
              <a:t>; </a:t>
            </a:r>
            <a:r>
              <a:rPr lang="en-GB" dirty="0" err="1"/>
              <a:t>Vad</a:t>
            </a:r>
            <a:r>
              <a:rPr lang="en-GB" dirty="0"/>
              <a:t> </a:t>
            </a:r>
            <a:r>
              <a:rPr lang="en-GB" dirty="0" err="1"/>
              <a:t>är</a:t>
            </a:r>
            <a:r>
              <a:rPr lang="en-GB" dirty="0"/>
              <a:t> </a:t>
            </a:r>
            <a:r>
              <a:rPr lang="en-GB" dirty="0" err="1"/>
              <a:t>Vinterförhållanden</a:t>
            </a:r>
            <a:r>
              <a:rPr lang="en-GB" dirty="0"/>
              <a:t> </a:t>
            </a:r>
            <a:r>
              <a:rPr lang="en-GB" dirty="0" err="1"/>
              <a:t>för</a:t>
            </a:r>
            <a:r>
              <a:rPr lang="en-GB" dirty="0"/>
              <a:t> IVV? </a:t>
            </a:r>
            <a:r>
              <a:rPr lang="en-GB" dirty="0" err="1"/>
              <a:t>Vilka</a:t>
            </a:r>
            <a:r>
              <a:rPr lang="en-GB" dirty="0"/>
              <a:t> </a:t>
            </a:r>
            <a:r>
              <a:rPr lang="en-GB" dirty="0" err="1"/>
              <a:t>isförhållanden</a:t>
            </a:r>
            <a:r>
              <a:rPr lang="en-GB" dirty="0"/>
              <a:t> </a:t>
            </a:r>
            <a:r>
              <a:rPr lang="en-GB" dirty="0" err="1"/>
              <a:t>skall</a:t>
            </a:r>
            <a:r>
              <a:rPr lang="en-GB" dirty="0"/>
              <a:t> </a:t>
            </a:r>
            <a:r>
              <a:rPr lang="en-GB" dirty="0" err="1"/>
              <a:t>ett</a:t>
            </a:r>
            <a:r>
              <a:rPr lang="en-GB" dirty="0"/>
              <a:t> IVV-</a:t>
            </a:r>
            <a:r>
              <a:rPr lang="en-GB" dirty="0" err="1"/>
              <a:t>fartyg</a:t>
            </a:r>
            <a:r>
              <a:rPr lang="en-GB" dirty="0"/>
              <a:t> </a:t>
            </a:r>
            <a:r>
              <a:rPr lang="en-GB" dirty="0" err="1"/>
              <a:t>designas</a:t>
            </a:r>
            <a:r>
              <a:rPr lang="en-GB" dirty="0"/>
              <a:t> </a:t>
            </a:r>
            <a:r>
              <a:rPr lang="en-GB" dirty="0" err="1"/>
              <a:t>för</a:t>
            </a:r>
            <a:r>
              <a:rPr lang="en-GB" dirty="0"/>
              <a:t> </a:t>
            </a:r>
            <a:r>
              <a:rPr lang="en-GB" dirty="0" err="1"/>
              <a:t>att</a:t>
            </a:r>
            <a:r>
              <a:rPr lang="en-GB" dirty="0"/>
              <a:t> </a:t>
            </a:r>
            <a:r>
              <a:rPr lang="en-GB" dirty="0" err="1"/>
              <a:t>klara</a:t>
            </a:r>
            <a:r>
              <a:rPr lang="en-GB" dirty="0"/>
              <a:t>? </a:t>
            </a:r>
            <a:br>
              <a:rPr lang="en-GB" dirty="0"/>
            </a:br>
            <a:r>
              <a:rPr lang="en-GB" dirty="0" err="1"/>
              <a:t>Projektet</a:t>
            </a:r>
            <a:r>
              <a:rPr lang="en-GB" dirty="0"/>
              <a:t> </a:t>
            </a:r>
            <a:r>
              <a:rPr lang="en-GB" dirty="0" err="1"/>
              <a:t>bidrar</a:t>
            </a:r>
            <a:r>
              <a:rPr lang="en-GB" dirty="0"/>
              <a:t> till </a:t>
            </a:r>
            <a:r>
              <a:rPr lang="en-GB" dirty="0" err="1"/>
              <a:t>kunskap</a:t>
            </a:r>
            <a:r>
              <a:rPr lang="en-GB" dirty="0"/>
              <a:t> om is-</a:t>
            </a:r>
            <a:r>
              <a:rPr lang="en-GB" dirty="0" err="1"/>
              <a:t>påverkan</a:t>
            </a:r>
            <a:r>
              <a:rPr lang="en-GB" dirty="0"/>
              <a:t>, </a:t>
            </a:r>
            <a:r>
              <a:rPr lang="en-GB" dirty="0" err="1"/>
              <a:t>lämplig</a:t>
            </a:r>
            <a:r>
              <a:rPr lang="en-GB" dirty="0"/>
              <a:t> </a:t>
            </a:r>
            <a:r>
              <a:rPr lang="en-GB" dirty="0" err="1"/>
              <a:t>skrovkonstruktion</a:t>
            </a:r>
            <a:r>
              <a:rPr lang="en-GB" dirty="0"/>
              <a:t> </a:t>
            </a:r>
            <a:r>
              <a:rPr lang="en-GB" dirty="0" err="1"/>
              <a:t>vad</a:t>
            </a:r>
            <a:r>
              <a:rPr lang="en-GB" dirty="0"/>
              <a:t> </a:t>
            </a:r>
            <a:r>
              <a:rPr lang="en-GB" dirty="0" err="1"/>
              <a:t>avser</a:t>
            </a:r>
            <a:r>
              <a:rPr lang="en-GB" dirty="0"/>
              <a:t> form </a:t>
            </a:r>
            <a:r>
              <a:rPr lang="en-GB" dirty="0" err="1"/>
              <a:t>och</a:t>
            </a:r>
            <a:r>
              <a:rPr lang="en-GB" dirty="0"/>
              <a:t> material, </a:t>
            </a:r>
            <a:r>
              <a:rPr lang="en-GB" dirty="0" err="1"/>
              <a:t>materialkoncept</a:t>
            </a:r>
            <a:r>
              <a:rPr lang="en-GB" dirty="0"/>
              <a:t> </a:t>
            </a:r>
            <a:r>
              <a:rPr lang="en-GB" dirty="0" err="1"/>
              <a:t>och</a:t>
            </a:r>
            <a:r>
              <a:rPr lang="en-GB" dirty="0"/>
              <a:t> </a:t>
            </a:r>
            <a:r>
              <a:rPr lang="en-GB" dirty="0" err="1"/>
              <a:t>strukturkonstruktioner</a:t>
            </a:r>
            <a:r>
              <a:rPr lang="en-GB" dirty="0"/>
              <a:t>.</a:t>
            </a:r>
          </a:p>
          <a:p>
            <a:r>
              <a:rPr lang="en-GB" dirty="0" err="1"/>
              <a:t>En</a:t>
            </a:r>
            <a:r>
              <a:rPr lang="en-GB" dirty="0"/>
              <a:t> </a:t>
            </a:r>
            <a:r>
              <a:rPr lang="en-GB" dirty="0" err="1"/>
              <a:t>modell</a:t>
            </a:r>
            <a:r>
              <a:rPr lang="en-GB" dirty="0"/>
              <a:t> </a:t>
            </a:r>
            <a:r>
              <a:rPr lang="en-GB" dirty="0" err="1"/>
              <a:t>för</a:t>
            </a:r>
            <a:r>
              <a:rPr lang="en-GB" dirty="0"/>
              <a:t> </a:t>
            </a:r>
            <a:r>
              <a:rPr lang="en-GB" dirty="0" err="1"/>
              <a:t>beräkning</a:t>
            </a:r>
            <a:r>
              <a:rPr lang="en-GB" dirty="0"/>
              <a:t> </a:t>
            </a:r>
            <a:r>
              <a:rPr lang="en-GB" dirty="0" err="1"/>
              <a:t>av</a:t>
            </a:r>
            <a:r>
              <a:rPr lang="en-GB" dirty="0"/>
              <a:t> </a:t>
            </a:r>
            <a:r>
              <a:rPr lang="en-GB" dirty="0" err="1"/>
              <a:t>krafter</a:t>
            </a:r>
            <a:r>
              <a:rPr lang="en-GB" dirty="0"/>
              <a:t> </a:t>
            </a:r>
            <a:r>
              <a:rPr lang="en-GB" dirty="0" err="1"/>
              <a:t>och</a:t>
            </a:r>
            <a:r>
              <a:rPr lang="en-GB" dirty="0"/>
              <a:t> </a:t>
            </a:r>
            <a:r>
              <a:rPr lang="en-GB" dirty="0" err="1"/>
              <a:t>energier</a:t>
            </a:r>
            <a:r>
              <a:rPr lang="en-GB" dirty="0"/>
              <a:t> vid is-</a:t>
            </a:r>
            <a:r>
              <a:rPr lang="en-GB" dirty="0" err="1"/>
              <a:t>påverkan</a:t>
            </a:r>
            <a:r>
              <a:rPr lang="en-GB" dirty="0"/>
              <a:t> har </a:t>
            </a:r>
            <a:r>
              <a:rPr lang="en-GB" dirty="0" err="1"/>
              <a:t>utvecklats</a:t>
            </a:r>
            <a:endParaRPr lang="en-US" dirty="0"/>
          </a:p>
          <a:p>
            <a:pPr marL="342900" indent="-342900">
              <a:buFont typeface="Courier New" panose="02070309020205020404" pitchFamily="49" charset="0"/>
              <a:buChar char="o"/>
            </a:pPr>
            <a:r>
              <a:rPr lang="en-US" dirty="0" err="1"/>
              <a:t>Testmetodik</a:t>
            </a:r>
            <a:r>
              <a:rPr lang="en-US" dirty="0"/>
              <a:t> </a:t>
            </a:r>
            <a:r>
              <a:rPr lang="en-US" dirty="0" err="1"/>
              <a:t>är</a:t>
            </a:r>
            <a:r>
              <a:rPr lang="en-US" dirty="0"/>
              <a:t> </a:t>
            </a:r>
            <a:r>
              <a:rPr lang="en-US" dirty="0" err="1"/>
              <a:t>utveckat</a:t>
            </a:r>
            <a:r>
              <a:rPr lang="en-US" dirty="0"/>
              <a:t> I </a:t>
            </a:r>
            <a:r>
              <a:rPr lang="en-US" dirty="0" err="1"/>
              <a:t>projektet</a:t>
            </a:r>
            <a:endParaRPr lang="en-US" dirty="0"/>
          </a:p>
          <a:p>
            <a:pPr marL="342900" indent="-342900">
              <a:buFont typeface="Courier New" panose="02070309020205020404" pitchFamily="49" charset="0"/>
              <a:buChar char="o"/>
            </a:pPr>
            <a:r>
              <a:rPr lang="en-US" dirty="0" err="1"/>
              <a:t>Första</a:t>
            </a:r>
            <a:r>
              <a:rPr lang="en-US" dirty="0"/>
              <a:t> </a:t>
            </a:r>
            <a:r>
              <a:rPr lang="en-US" dirty="0" err="1"/>
              <a:t>testserier</a:t>
            </a:r>
            <a:r>
              <a:rPr lang="en-US" dirty="0"/>
              <a:t> </a:t>
            </a:r>
            <a:r>
              <a:rPr lang="en-US" dirty="0" err="1"/>
              <a:t>är</a:t>
            </a:r>
            <a:r>
              <a:rPr lang="en-US" dirty="0"/>
              <a:t> </a:t>
            </a:r>
            <a:r>
              <a:rPr lang="en-US" dirty="0" err="1"/>
              <a:t>utförda</a:t>
            </a:r>
            <a:r>
              <a:rPr lang="en-US" dirty="0"/>
              <a:t> I </a:t>
            </a:r>
            <a:r>
              <a:rPr lang="en-US" dirty="0" err="1"/>
              <a:t>projekt</a:t>
            </a:r>
            <a:endParaRPr lang="en-US" dirty="0"/>
          </a:p>
          <a:p>
            <a:endParaRPr lang="de-DE" dirty="0"/>
          </a:p>
        </p:txBody>
      </p:sp>
      <p:sp>
        <p:nvSpPr>
          <p:cNvPr id="5" name="Bildplatzhalter 4"/>
          <p:cNvSpPr>
            <a:spLocks noGrp="1"/>
          </p:cNvSpPr>
          <p:nvPr>
            <p:ph type="pic" sz="quarter" idx="12"/>
          </p:nvPr>
        </p:nvSpPr>
        <p:spPr/>
      </p:sp>
      <p:pic>
        <p:nvPicPr>
          <p:cNvPr id="6" name="Picture 3"/>
          <p:cNvPicPr>
            <a:picLocks noChangeAspect="1"/>
          </p:cNvPicPr>
          <p:nvPr/>
        </p:nvPicPr>
        <p:blipFill>
          <a:blip r:embed="rId2"/>
          <a:stretch>
            <a:fillRect/>
          </a:stretch>
        </p:blipFill>
        <p:spPr>
          <a:xfrm>
            <a:off x="7895406" y="1562100"/>
            <a:ext cx="3960440" cy="2389921"/>
          </a:xfrm>
          <a:prstGeom prst="rect">
            <a:avLst/>
          </a:prstGeom>
        </p:spPr>
      </p:pic>
      <p:pic>
        <p:nvPicPr>
          <p:cNvPr id="7" name="Picture 8" descr="PB12053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9762876" y="4041132"/>
            <a:ext cx="2097707" cy="2088232"/>
          </a:xfrm>
          <a:prstGeom prst="rect">
            <a:avLst/>
          </a:prstGeom>
        </p:spPr>
      </p:pic>
      <p:pic>
        <p:nvPicPr>
          <p:cNvPr id="9" name="Grafi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5406" y="4720752"/>
            <a:ext cx="1728192" cy="1413348"/>
          </a:xfrm>
          <a:prstGeom prst="rect">
            <a:avLst/>
          </a:prstGeom>
        </p:spPr>
      </p:pic>
    </p:spTree>
    <p:extLst>
      <p:ext uri="{BB962C8B-B14F-4D97-AF65-F5344CB8AC3E}">
        <p14:creationId xmlns:p14="http://schemas.microsoft.com/office/powerpoint/2010/main" val="19606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Pilot </a:t>
            </a:r>
            <a:r>
              <a:rPr lang="de-DE" dirty="0" err="1"/>
              <a:t>Sverige</a:t>
            </a:r>
            <a:r>
              <a:rPr lang="de-DE" dirty="0"/>
              <a:t>: </a:t>
            </a:r>
            <a:r>
              <a:rPr lang="de-DE" dirty="0" err="1"/>
              <a:t>Vänern</a:t>
            </a:r>
            <a:r>
              <a:rPr lang="de-DE" dirty="0"/>
              <a:t> och </a:t>
            </a:r>
            <a:r>
              <a:rPr lang="de-DE" dirty="0" err="1"/>
              <a:t>Göta</a:t>
            </a:r>
            <a:r>
              <a:rPr lang="de-DE" dirty="0"/>
              <a:t> </a:t>
            </a:r>
            <a:r>
              <a:rPr lang="de-DE" dirty="0" err="1"/>
              <a:t>Älv</a:t>
            </a:r>
            <a:endParaRPr lang="de-DE" dirty="0"/>
          </a:p>
        </p:txBody>
      </p:sp>
      <p:sp>
        <p:nvSpPr>
          <p:cNvPr id="3" name="Textplatzhalter 2"/>
          <p:cNvSpPr>
            <a:spLocks noGrp="1"/>
          </p:cNvSpPr>
          <p:nvPr>
            <p:ph type="body" sz="quarter" idx="10"/>
          </p:nvPr>
        </p:nvSpPr>
        <p:spPr/>
        <p:txBody>
          <a:bodyPr/>
          <a:lstStyle/>
          <a:p>
            <a:r>
              <a:rPr lang="de-DE" dirty="0" err="1">
                <a:solidFill>
                  <a:srgbClr val="2CB4E1"/>
                </a:solidFill>
              </a:rPr>
              <a:t>Första</a:t>
            </a:r>
            <a:r>
              <a:rPr lang="de-DE" dirty="0">
                <a:solidFill>
                  <a:srgbClr val="2CB4E1"/>
                </a:solidFill>
              </a:rPr>
              <a:t> </a:t>
            </a:r>
            <a:r>
              <a:rPr lang="de-DE" dirty="0" err="1">
                <a:solidFill>
                  <a:srgbClr val="2CB4E1"/>
                </a:solidFill>
              </a:rPr>
              <a:t>utvecklingen</a:t>
            </a:r>
            <a:r>
              <a:rPr lang="de-DE" dirty="0">
                <a:solidFill>
                  <a:srgbClr val="2CB4E1"/>
                </a:solidFill>
              </a:rPr>
              <a:t> </a:t>
            </a:r>
            <a:r>
              <a:rPr lang="de-DE" dirty="0" err="1">
                <a:solidFill>
                  <a:srgbClr val="2CB4E1"/>
                </a:solidFill>
              </a:rPr>
              <a:t>av</a:t>
            </a:r>
            <a:r>
              <a:rPr lang="de-DE" dirty="0">
                <a:solidFill>
                  <a:srgbClr val="2CB4E1"/>
                </a:solidFill>
              </a:rPr>
              <a:t> IVV i </a:t>
            </a:r>
            <a:r>
              <a:rPr lang="de-DE" dirty="0" err="1">
                <a:solidFill>
                  <a:srgbClr val="2CB4E1"/>
                </a:solidFill>
              </a:rPr>
              <a:t>Sverige</a:t>
            </a:r>
            <a:endParaRPr lang="de-DE" dirty="0">
              <a:solidFill>
                <a:srgbClr val="2CB4E1"/>
              </a:solidFill>
            </a:endParaRPr>
          </a:p>
        </p:txBody>
      </p:sp>
      <p:sp>
        <p:nvSpPr>
          <p:cNvPr id="4" name="Textplatzhalter 3"/>
          <p:cNvSpPr>
            <a:spLocks noGrp="1"/>
          </p:cNvSpPr>
          <p:nvPr>
            <p:ph type="body" sz="quarter" idx="11"/>
          </p:nvPr>
        </p:nvSpPr>
        <p:spPr/>
        <p:txBody>
          <a:bodyPr/>
          <a:lstStyle/>
          <a:p>
            <a:r>
              <a:rPr lang="en-US" dirty="0" err="1">
                <a:solidFill>
                  <a:srgbClr val="2CB4E1"/>
                </a:solidFill>
              </a:rPr>
              <a:t>Containerpendel</a:t>
            </a:r>
            <a:r>
              <a:rPr lang="en-US" dirty="0">
                <a:solidFill>
                  <a:srgbClr val="2CB4E1"/>
                </a:solidFill>
              </a:rPr>
              <a:t> – </a:t>
            </a:r>
            <a:r>
              <a:rPr lang="en-US" dirty="0" err="1">
                <a:solidFill>
                  <a:srgbClr val="2CB4E1"/>
                </a:solidFill>
              </a:rPr>
              <a:t>Vänersborg</a:t>
            </a:r>
            <a:endParaRPr lang="en-US" dirty="0">
              <a:solidFill>
                <a:srgbClr val="2CB4E1"/>
              </a:solidFill>
            </a:endParaRPr>
          </a:p>
          <a:p>
            <a:endParaRPr lang="en-US" dirty="0">
              <a:solidFill>
                <a:srgbClr val="2CB4E1"/>
              </a:solidFill>
            </a:endParaRPr>
          </a:p>
          <a:p>
            <a:pPr marL="342900" indent="-342900">
              <a:buFont typeface="Courier New" panose="02070309020205020404" pitchFamily="49" charset="0"/>
              <a:buChar char="o"/>
            </a:pPr>
            <a:r>
              <a:rPr lang="en-GB" dirty="0" err="1"/>
              <a:t>Regelbunden</a:t>
            </a:r>
            <a:r>
              <a:rPr lang="en-GB" dirty="0"/>
              <a:t> </a:t>
            </a:r>
            <a:r>
              <a:rPr lang="en-GB" dirty="0" err="1"/>
              <a:t>pendeltrafik</a:t>
            </a:r>
            <a:r>
              <a:rPr lang="en-GB" dirty="0"/>
              <a:t> </a:t>
            </a:r>
            <a:r>
              <a:rPr lang="en-GB" dirty="0" err="1"/>
              <a:t>förväntas</a:t>
            </a:r>
            <a:endParaRPr lang="en-GB" dirty="0"/>
          </a:p>
          <a:p>
            <a:pPr marL="342900" indent="-342900">
              <a:buFont typeface="Courier New" panose="02070309020205020404" pitchFamily="49" charset="0"/>
              <a:buChar char="o"/>
            </a:pPr>
            <a:r>
              <a:rPr lang="en-GB" dirty="0"/>
              <a:t>Modern push-</a:t>
            </a:r>
            <a:r>
              <a:rPr lang="en-GB" dirty="0" err="1"/>
              <a:t>pråm</a:t>
            </a:r>
            <a:r>
              <a:rPr lang="en-GB" dirty="0"/>
              <a:t> </a:t>
            </a:r>
            <a:r>
              <a:rPr lang="en-GB" dirty="0" err="1"/>
              <a:t>är</a:t>
            </a:r>
            <a:r>
              <a:rPr lang="en-GB" dirty="0"/>
              <a:t> </a:t>
            </a:r>
            <a:r>
              <a:rPr lang="en-GB" dirty="0" err="1"/>
              <a:t>troligvis</a:t>
            </a:r>
            <a:r>
              <a:rPr lang="en-GB" dirty="0"/>
              <a:t> </a:t>
            </a:r>
            <a:r>
              <a:rPr lang="en-GB" dirty="0" err="1"/>
              <a:t>möjligt</a:t>
            </a:r>
            <a:r>
              <a:rPr lang="en-GB" dirty="0"/>
              <a:t> </a:t>
            </a:r>
            <a:r>
              <a:rPr lang="en-GB" dirty="0" err="1"/>
              <a:t>koncept</a:t>
            </a:r>
            <a:endParaRPr lang="en-GB" dirty="0"/>
          </a:p>
          <a:p>
            <a:pPr marL="342900" indent="-342900">
              <a:buFont typeface="Courier New" panose="02070309020205020404" pitchFamily="49" charset="0"/>
              <a:buChar char="o"/>
            </a:pPr>
            <a:r>
              <a:rPr lang="en-GB" dirty="0" err="1"/>
              <a:t>Längdbegränsing</a:t>
            </a:r>
            <a:r>
              <a:rPr lang="en-GB" dirty="0"/>
              <a:t> </a:t>
            </a:r>
            <a:r>
              <a:rPr lang="en-GB" dirty="0" err="1"/>
              <a:t>på</a:t>
            </a:r>
            <a:r>
              <a:rPr lang="en-GB" dirty="0"/>
              <a:t>  89 m (</a:t>
            </a:r>
            <a:r>
              <a:rPr lang="en-GB" dirty="0" err="1"/>
              <a:t>slussars</a:t>
            </a:r>
            <a:r>
              <a:rPr lang="en-GB" dirty="0"/>
              <a:t> </a:t>
            </a:r>
            <a:r>
              <a:rPr lang="en-GB" dirty="0" err="1"/>
              <a:t>storlek</a:t>
            </a:r>
            <a:r>
              <a:rPr lang="en-GB" dirty="0"/>
              <a:t>)</a:t>
            </a:r>
          </a:p>
          <a:p>
            <a:endParaRPr lang="en-GB" dirty="0"/>
          </a:p>
          <a:p>
            <a:pPr marL="342900" indent="-342900">
              <a:buFont typeface="Courier New" panose="02070309020205020404" pitchFamily="49" charset="0"/>
              <a:buChar char="o"/>
            </a:pPr>
            <a:r>
              <a:rPr lang="en-GB" dirty="0"/>
              <a:t>Pilot-</a:t>
            </a:r>
            <a:r>
              <a:rPr lang="en-GB" dirty="0" err="1"/>
              <a:t>resa</a:t>
            </a:r>
            <a:r>
              <a:rPr lang="en-GB" dirty="0"/>
              <a:t> </a:t>
            </a:r>
            <a:r>
              <a:rPr lang="en-GB" dirty="0" err="1"/>
              <a:t>genomfördes</a:t>
            </a:r>
            <a:r>
              <a:rPr lang="en-GB" dirty="0"/>
              <a:t> 7:e Mars 2017</a:t>
            </a:r>
          </a:p>
          <a:p>
            <a:pPr marL="522288" lvl="1" indent="-342900"/>
            <a:r>
              <a:rPr lang="en-GB" dirty="0" err="1"/>
              <a:t>Befintliga</a:t>
            </a:r>
            <a:r>
              <a:rPr lang="en-GB" dirty="0"/>
              <a:t> </a:t>
            </a:r>
            <a:r>
              <a:rPr lang="en-GB" dirty="0" err="1"/>
              <a:t>farleder</a:t>
            </a:r>
            <a:r>
              <a:rPr lang="en-GB" dirty="0"/>
              <a:t> </a:t>
            </a:r>
            <a:r>
              <a:rPr lang="en-GB" dirty="0" err="1"/>
              <a:t>kan</a:t>
            </a:r>
            <a:r>
              <a:rPr lang="en-GB" dirty="0"/>
              <a:t> </a:t>
            </a:r>
            <a:r>
              <a:rPr lang="en-GB" dirty="0" err="1"/>
              <a:t>användas</a:t>
            </a:r>
            <a:r>
              <a:rPr lang="en-GB" dirty="0"/>
              <a:t> </a:t>
            </a:r>
            <a:r>
              <a:rPr lang="en-GB" dirty="0" err="1"/>
              <a:t>och</a:t>
            </a:r>
            <a:r>
              <a:rPr lang="en-GB" dirty="0"/>
              <a:t> god </a:t>
            </a:r>
            <a:r>
              <a:rPr lang="en-GB" dirty="0" err="1"/>
              <a:t>kapacitet</a:t>
            </a:r>
            <a:r>
              <a:rPr lang="en-GB" dirty="0"/>
              <a:t> </a:t>
            </a:r>
            <a:r>
              <a:rPr lang="en-GB" dirty="0" err="1"/>
              <a:t>finns</a:t>
            </a:r>
            <a:r>
              <a:rPr lang="en-GB" dirty="0"/>
              <a:t> </a:t>
            </a:r>
            <a:r>
              <a:rPr lang="en-GB" dirty="0" err="1"/>
              <a:t>tillgänglig</a:t>
            </a:r>
            <a:r>
              <a:rPr lang="en-GB" dirty="0"/>
              <a:t>.</a:t>
            </a:r>
          </a:p>
          <a:p>
            <a:pPr marL="522288" lvl="1" indent="-342900"/>
            <a:r>
              <a:rPr lang="en-GB" dirty="0" err="1"/>
              <a:t>Slussbegränsingar</a:t>
            </a:r>
            <a:r>
              <a:rPr lang="en-GB" dirty="0"/>
              <a:t> </a:t>
            </a:r>
            <a:r>
              <a:rPr lang="en-GB" dirty="0" err="1"/>
              <a:t>är</a:t>
            </a:r>
            <a:r>
              <a:rPr lang="en-GB" dirty="0"/>
              <a:t> </a:t>
            </a:r>
            <a:r>
              <a:rPr lang="en-GB" dirty="0" err="1"/>
              <a:t>viktiga</a:t>
            </a:r>
            <a:r>
              <a:rPr lang="en-GB" dirty="0"/>
              <a:t> </a:t>
            </a:r>
            <a:r>
              <a:rPr lang="en-GB" dirty="0" err="1"/>
              <a:t>aspekter</a:t>
            </a:r>
            <a:r>
              <a:rPr lang="en-GB" dirty="0"/>
              <a:t>, </a:t>
            </a:r>
            <a:r>
              <a:rPr lang="en-GB" dirty="0" err="1"/>
              <a:t>särskilt</a:t>
            </a:r>
            <a:r>
              <a:rPr lang="en-GB" dirty="0"/>
              <a:t> med </a:t>
            </a:r>
            <a:r>
              <a:rPr lang="en-GB" dirty="0" err="1"/>
              <a:t>tanke</a:t>
            </a:r>
            <a:r>
              <a:rPr lang="en-GB" dirty="0"/>
              <a:t> </a:t>
            </a:r>
            <a:r>
              <a:rPr lang="en-GB" dirty="0" err="1"/>
              <a:t>på</a:t>
            </a:r>
            <a:r>
              <a:rPr lang="en-GB" dirty="0"/>
              <a:t> </a:t>
            </a:r>
            <a:r>
              <a:rPr lang="en-GB" dirty="0" err="1"/>
              <a:t>slussinfrastrukturens</a:t>
            </a:r>
            <a:r>
              <a:rPr lang="en-GB" dirty="0"/>
              <a:t> </a:t>
            </a:r>
            <a:r>
              <a:rPr lang="en-GB" dirty="0" err="1"/>
              <a:t>ålder</a:t>
            </a:r>
            <a:r>
              <a:rPr lang="en-GB" dirty="0"/>
              <a:t>.</a:t>
            </a:r>
          </a:p>
        </p:txBody>
      </p:sp>
      <p:pic>
        <p:nvPicPr>
          <p:cNvPr id="5" name="Grafik 4"/>
          <p:cNvPicPr>
            <a:picLocks noChangeAspect="1"/>
          </p:cNvPicPr>
          <p:nvPr/>
        </p:nvPicPr>
        <p:blipFill>
          <a:blip r:embed="rId3"/>
          <a:stretch>
            <a:fillRect/>
          </a:stretch>
        </p:blipFill>
        <p:spPr>
          <a:xfrm>
            <a:off x="8450524" y="964800"/>
            <a:ext cx="3438525" cy="5172075"/>
          </a:xfrm>
          <a:prstGeom prst="rect">
            <a:avLst/>
          </a:prstGeom>
        </p:spPr>
      </p:pic>
      <p:pic>
        <p:nvPicPr>
          <p:cNvPr id="12"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8038" y="964800"/>
            <a:ext cx="2647608" cy="1677739"/>
          </a:xfrm>
          <a:prstGeom prst="rect">
            <a:avLst/>
          </a:prstGeom>
          <a:effectLst>
            <a:outerShdw blurRad="50800" dist="50800" dir="5400000" algn="ctr" rotWithShape="0">
              <a:srgbClr val="000000">
                <a:alpha val="43137"/>
              </a:srgbClr>
            </a:outerShdw>
          </a:effectLst>
        </p:spPr>
      </p:pic>
      <p:pic>
        <p:nvPicPr>
          <p:cNvPr id="6" name="Bildplatzhalter 5"/>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17513" r="17513"/>
          <a:stretch>
            <a:fillRect/>
          </a:stretch>
        </p:blipFill>
        <p:spPr>
          <a:xfrm>
            <a:off x="7408038" y="2781722"/>
            <a:ext cx="1777547" cy="2393155"/>
          </a:xfrm>
        </p:spPr>
      </p:pic>
    </p:spTree>
    <p:extLst>
      <p:ext uri="{BB962C8B-B14F-4D97-AF65-F5344CB8AC3E}">
        <p14:creationId xmlns:p14="http://schemas.microsoft.com/office/powerpoint/2010/main" val="3662373123"/>
      </p:ext>
    </p:extLst>
  </p:cSld>
  <p:clrMapOvr>
    <a:masterClrMapping/>
  </p:clrMapOvr>
</p:sld>
</file>

<file path=ppt/theme/theme1.xml><?xml version="1.0" encoding="utf-8"?>
<a:theme xmlns:a="http://schemas.openxmlformats.org/drawingml/2006/main" name="EMMA 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2005</Words>
  <Application>Microsoft Office PowerPoint</Application>
  <PresentationFormat>Benutzerdefiniert</PresentationFormat>
  <Paragraphs>253</Paragraphs>
  <Slides>20</Slides>
  <Notes>11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6" baseType="lpstr">
      <vt:lpstr>Arial</vt:lpstr>
      <vt:lpstr>Wingdings</vt:lpstr>
      <vt:lpstr>Courier New</vt:lpstr>
      <vt:lpstr>Calibri</vt:lpstr>
      <vt:lpstr>EMMA Master</vt:lpstr>
      <vt:lpstr>Bitmap-Bild</vt:lpstr>
      <vt:lpstr>Inland Navigation in the Baltic Sea Region  Competitiveness Improvement Plan (CIP)</vt:lpstr>
      <vt:lpstr>Content</vt:lpstr>
      <vt:lpstr>Interreg Östersjöprogrammet – EMMA-projektet</vt:lpstr>
      <vt:lpstr>The EMMA project</vt:lpstr>
      <vt:lpstr>The EMMA Vision for the Baltic Sea Region</vt:lpstr>
      <vt:lpstr>Content</vt:lpstr>
      <vt:lpstr>Sverige</vt:lpstr>
      <vt:lpstr>Sverige: Modellering av Is -påverkan på IVV-fartyg</vt:lpstr>
      <vt:lpstr>Pilot Sverige: Vänern och Göta Älv</vt:lpstr>
      <vt:lpstr>Sweden</vt:lpstr>
      <vt:lpstr>Content</vt:lpstr>
      <vt:lpstr>Make Use of Existing Responsibility Structures</vt:lpstr>
      <vt:lpstr>Make Use of Existing Responsibility Structures</vt:lpstr>
      <vt:lpstr>European information systems for inland waterway transport</vt:lpstr>
      <vt:lpstr>Making Use of Existing River Information Services</vt:lpstr>
      <vt:lpstr>Making Use of Existing River Information Services</vt:lpstr>
      <vt:lpstr>Content</vt:lpstr>
      <vt:lpstr>Enhance Administrative and Branch Associations’ Structures</vt:lpstr>
      <vt:lpstr>A Clear BSR Strategy to Lift IWT Potentials is Needed</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Nikola Košvancová</dc:creator>
  <cp:lastModifiedBy>Breitenbach, Stefan</cp:lastModifiedBy>
  <cp:revision>149</cp:revision>
  <dcterms:created xsi:type="dcterms:W3CDTF">2016-02-17T09:17:34Z</dcterms:created>
  <dcterms:modified xsi:type="dcterms:W3CDTF">2019-03-26T16:26:28Z</dcterms:modified>
</cp:coreProperties>
</file>